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62" r:id="rId4"/>
    <p:sldId id="264" r:id="rId5"/>
    <p:sldId id="290" r:id="rId6"/>
    <p:sldId id="273" r:id="rId7"/>
    <p:sldId id="295" r:id="rId8"/>
    <p:sldId id="296" r:id="rId9"/>
    <p:sldId id="275" r:id="rId10"/>
    <p:sldId id="283" r:id="rId11"/>
    <p:sldId id="278" r:id="rId12"/>
    <p:sldId id="268" r:id="rId13"/>
    <p:sldId id="284" r:id="rId14"/>
    <p:sldId id="28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F9A28-C0B8-41AE-8B2C-347CE8FAC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11827F-ACE1-42B7-9A1C-A31D31647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D1F2D-5959-4A22-9005-9DC0D0469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40605-9A9E-4B51-9981-5AA917813FF2}" type="datetimeFigureOut">
              <a:rPr lang="ru-RU" smtClean="0"/>
              <a:t>10.09.2025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12A725-296B-438C-91FD-58FA7C02B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6D0BD9-0DE9-48D1-A4C8-282624040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AC81-2A5B-4E4D-8916-8C6434E947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405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634CB-D288-4D5E-9B1F-0DD6FF5D7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220FE1-4DEA-46D7-9926-4D6710E5C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E3C8FC-EB0E-4AC7-BDAB-0E62DE055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40605-9A9E-4B51-9981-5AA917813FF2}" type="datetimeFigureOut">
              <a:rPr lang="ru-RU" smtClean="0"/>
              <a:t>10.09.2025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A53422-F5A5-46FA-A657-2AF5C821D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46A51A-7DB3-43C2-834E-0AFABD2FB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AC81-2A5B-4E4D-8916-8C6434E947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1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4CD666-F744-4956-9D9D-6B08B4514A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C489AA-6714-4611-A62A-679820042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94C984-8BA7-4523-B58B-48776A379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40605-9A9E-4B51-9981-5AA917813FF2}" type="datetimeFigureOut">
              <a:rPr lang="ru-RU" smtClean="0"/>
              <a:t>10.09.2025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DB0EE-0087-4D1E-9290-BA3BD4E89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43D28-D5EE-494D-A653-1ED3F84FC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AC81-2A5B-4E4D-8916-8C6434E947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725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428EC-4F7E-4061-91DB-ACD9087EF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E04C89-5394-4573-9604-2AC33C109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C383D2-8011-4537-B909-CAC213570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40605-9A9E-4B51-9981-5AA917813FF2}" type="datetimeFigureOut">
              <a:rPr lang="ru-RU" smtClean="0"/>
              <a:t>10.09.2025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53B81B-08F2-45C1-88E8-E0F620ED3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6CCF7D-0759-4FDA-9A24-D443ADDAF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AC81-2A5B-4E4D-8916-8C6434E947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640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3012-940F-41D4-919E-EBEE8A75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B4DC9B-494E-4101-BDB5-6F5599EA7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691B41-C224-4FEA-84A3-0D8E4E33D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40605-9A9E-4B51-9981-5AA917813FF2}" type="datetimeFigureOut">
              <a:rPr lang="ru-RU" smtClean="0"/>
              <a:t>10.09.2025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752634-C186-4B4E-81D3-7319728EB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628F9-6F25-4664-8E23-95B5511E1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AC81-2A5B-4E4D-8916-8C6434E947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872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4E4EC-A89E-49AE-B84F-31ECC924C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56C02E-2DDA-456C-8313-80979C8CC2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C2F717-0A0C-4FD2-9678-C19D9C931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64988B-A8A4-4192-A415-FE5AC39B1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40605-9A9E-4B51-9981-5AA917813FF2}" type="datetimeFigureOut">
              <a:rPr lang="ru-RU" smtClean="0"/>
              <a:t>10.09.2025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5BDCD1-2E79-4CC4-9D97-414DD6841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2560B5-B32E-49D5-8EFC-F184A7DB1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AC81-2A5B-4E4D-8916-8C6434E947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52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D6A81-CA9E-4684-B2B7-77C8AAD86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A45371-E638-46BA-9F3F-D99137399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5C7F4A-3CDB-468E-A718-22B5563FF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1BB624C-4C3E-4A7C-82C6-758DBF3EC5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C6ED81-3875-4B22-8A58-E82867B3BA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EE7EBF1-30B0-4649-8913-88A902C0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40605-9A9E-4B51-9981-5AA917813FF2}" type="datetimeFigureOut">
              <a:rPr lang="ru-RU" smtClean="0"/>
              <a:t>10.09.2025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2172EA8-ED81-48A0-96C9-B6F8C07A7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D82632-C40B-45D9-A7E7-3F92B2C45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AC81-2A5B-4E4D-8916-8C6434E947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605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914A6-F885-4B4D-8304-E57522A44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B85002A-860A-4F4B-923C-AFADB6F0E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40605-9A9E-4B51-9981-5AA917813FF2}" type="datetimeFigureOut">
              <a:rPr lang="ru-RU" smtClean="0"/>
              <a:t>10.09.2025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226092-EAA9-44DC-BBC7-A1688E7FE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A87650-500C-4AC1-8D8F-F3A8B44C0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AC81-2A5B-4E4D-8916-8C6434E947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88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EA97232-4FB4-402D-892C-4E566BA39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40605-9A9E-4B51-9981-5AA917813FF2}" type="datetimeFigureOut">
              <a:rPr lang="ru-RU" smtClean="0"/>
              <a:t>10.09.2025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BE6AD8-B498-415B-8835-F7653217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F62A019-8A06-451E-AA48-7AEFCC77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AC81-2A5B-4E4D-8916-8C6434E947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856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B849C-D2E4-4B39-AB5F-646E4E070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27D017-C8C6-4CA3-B63E-E6B844091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7AB5C7-0A2F-4D0A-9F13-838921334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6FCB94-1AFA-4773-A651-F019B2D5F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40605-9A9E-4B51-9981-5AA917813FF2}" type="datetimeFigureOut">
              <a:rPr lang="ru-RU" smtClean="0"/>
              <a:t>10.09.2025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91EFB8-5ED2-4033-A1F3-C779D9CC2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C3CCCC-5AA7-435D-BFF1-C3663F3E8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AC81-2A5B-4E4D-8916-8C6434E947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63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A7A31-DCF1-4A88-9940-7EF7FEBDA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A900D72-6AD2-4292-8340-A9669FF2D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97B17-CF81-414E-BE9E-D26500913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5C2889-087D-4154-8FBD-81DBC35EB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40605-9A9E-4B51-9981-5AA917813FF2}" type="datetimeFigureOut">
              <a:rPr lang="ru-RU" smtClean="0"/>
              <a:t>10.09.2025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7533CB-26FA-462F-A126-0FC08A1EF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37BD07-90EA-478B-A5ED-CDEBA5745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3AC81-2A5B-4E4D-8916-8C6434E947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22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F19FC-D478-4094-8684-5DFFB82FA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C97EC0-F1A4-4C88-9159-079202E15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D698AB-1205-4245-B24A-CBD56F489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40605-9A9E-4B51-9981-5AA917813FF2}" type="datetimeFigureOut">
              <a:rPr lang="ru-RU" smtClean="0"/>
              <a:t>10.09.2025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B7E9D3-13AD-41E9-B046-B7467BA99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4D554A-5EA2-4294-9035-FFAF601FF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3AC81-2A5B-4E4D-8916-8C6434E9471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48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2F7F4-3386-4CED-A126-9A5DC201E3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8313D8-7889-4BE5-9C16-9604B53FDC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D920FF-FA9F-403D-86FD-54AC81E8F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DF8466-75FF-41C2-874F-12239B8A8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37" y="80963"/>
            <a:ext cx="9678473" cy="6603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4B1C10-D81F-4D61-AC29-E1027CA61D08}"/>
              </a:ext>
            </a:extLst>
          </p:cNvPr>
          <p:cNvSpPr txBox="1"/>
          <p:nvPr/>
        </p:nvSpPr>
        <p:spPr>
          <a:xfrm>
            <a:off x="2667000" y="4980682"/>
            <a:ext cx="8702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Bahnschrift" panose="020B0502040204020203" pitchFamily="34" charset="0"/>
              </a:rPr>
              <a:t>Урок, посвященный Дню народного единства (17 сентября)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F7136A-59F1-488B-A3D4-7C4253A00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82403"/>
            <a:ext cx="898838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2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2F7F4-3386-4CED-A126-9A5DC201E3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8313D8-7889-4BE5-9C16-9604B53FDC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D920FF-FA9F-403D-86FD-54AC81E8F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EEA569-8F3B-4C8B-8726-213F4526E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0963"/>
            <a:ext cx="9525000" cy="67770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81A459-FB4C-4774-9C1B-D0CDBDB8B244}"/>
              </a:ext>
            </a:extLst>
          </p:cNvPr>
          <p:cNvSpPr txBox="1"/>
          <p:nvPr/>
        </p:nvSpPr>
        <p:spPr>
          <a:xfrm>
            <a:off x="2884129" y="0"/>
            <a:ext cx="8726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сентября в названиях улиц населенных пунктов Республики Беларусь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9457DF-F603-48B0-8D7A-4D7037B9F7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25" t="18339" r="22094" b="7765"/>
          <a:stretch/>
        </p:blipFill>
        <p:spPr>
          <a:xfrm>
            <a:off x="3740139" y="1290433"/>
            <a:ext cx="7378722" cy="5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1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2F7F4-3386-4CED-A126-9A5DC201E3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8313D8-7889-4BE5-9C16-9604B53FDC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D920FF-FA9F-403D-86FD-54AC81E8F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EEA569-8F3B-4C8B-8726-213F4526E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98573"/>
            <a:ext cx="9525000" cy="67770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F4C696-6651-4605-A2B5-2660BDA50E04}"/>
              </a:ext>
            </a:extLst>
          </p:cNvPr>
          <p:cNvSpPr txBox="1"/>
          <p:nvPr/>
        </p:nvSpPr>
        <p:spPr>
          <a:xfrm>
            <a:off x="8302654" y="443012"/>
            <a:ext cx="328226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8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Президента Республики Беларусь от 7 июня 2021 № 206 </a:t>
            </a:r>
          </a:p>
          <a:p>
            <a:pPr lvl="0" algn="ctr">
              <a:defRPr/>
            </a:pPr>
            <a:r>
              <a:rPr lang="ru-RU" sz="28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стране учрежден государственный праздник – </a:t>
            </a:r>
          </a:p>
          <a:p>
            <a:pPr lvl="0" algn="ctr">
              <a:defRPr/>
            </a:pPr>
            <a:r>
              <a:rPr lang="ru-RU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народного единства</a:t>
            </a:r>
            <a:r>
              <a:rPr lang="ru-RU" sz="28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отмечается ежегодно </a:t>
            </a:r>
          </a:p>
          <a:p>
            <a:pPr lvl="0" algn="ctr">
              <a:defRPr/>
            </a:pPr>
            <a:r>
              <a:rPr lang="ru-RU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сентября.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69FB23-9E6D-4071-BCFC-FC80AACBA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59" y="1485679"/>
            <a:ext cx="7262747" cy="360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8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2F7F4-3386-4CED-A126-9A5DC201E3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8313D8-7889-4BE5-9C16-9604B53FDC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D920FF-FA9F-403D-86FD-54AC81E8F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EEA569-8F3B-4C8B-8726-213F4526E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0963"/>
            <a:ext cx="9525000" cy="67770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81A459-FB4C-4774-9C1B-D0CDBDB8B244}"/>
              </a:ext>
            </a:extLst>
          </p:cNvPr>
          <p:cNvSpPr txBox="1"/>
          <p:nvPr/>
        </p:nvSpPr>
        <p:spPr>
          <a:xfrm>
            <a:off x="2857500" y="249056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Историческое значение воссоединения белорусского народа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28EC72-3113-4AC1-A095-048CBF7B5A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62" y="1558006"/>
            <a:ext cx="3731387" cy="4608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8FF591-E199-4050-AD21-ADFD1E15878C}"/>
              </a:ext>
            </a:extLst>
          </p:cNvPr>
          <p:cNvSpPr txBox="1"/>
          <p:nvPr/>
        </p:nvSpPr>
        <p:spPr>
          <a:xfrm>
            <a:off x="6831973" y="1558006"/>
            <a:ext cx="483065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«Это событие на целых два года остановило безумный блицкриг нацистской Германии. Более того, повлияло на исход Великой Отечественной войны….. Если бы граница проходила тогда под Минском, Москва бы не устояла». </a:t>
            </a:r>
          </a:p>
          <a:p>
            <a:pPr algn="just"/>
            <a:endParaRPr lang="ru-RU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(из выступления Президента Республики Беларусь, Александра Григорьевича Лукашенко, на патриотическом форуме «Это НАША история!» </a:t>
            </a:r>
            <a:r>
              <a:rPr lang="ru-RU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сентября 2022 года</a:t>
            </a:r>
            <a:r>
              <a:rPr lang="ru-RU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00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2F7F4-3386-4CED-A126-9A5DC201E3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8313D8-7889-4BE5-9C16-9604B53FDC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D920FF-FA9F-403D-86FD-54AC81E8F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EEA569-8F3B-4C8B-8726-213F4526E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0963"/>
            <a:ext cx="9525000" cy="67770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81A459-FB4C-4774-9C1B-D0CDBDB8B244}"/>
              </a:ext>
            </a:extLst>
          </p:cNvPr>
          <p:cNvSpPr txBox="1"/>
          <p:nvPr/>
        </p:nvSpPr>
        <p:spPr>
          <a:xfrm>
            <a:off x="1524000" y="386408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Историческое значение воссоединения белорусского народа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8FF591-E199-4050-AD21-ADFD1E15878C}"/>
              </a:ext>
            </a:extLst>
          </p:cNvPr>
          <p:cNvSpPr txBox="1"/>
          <p:nvPr/>
        </p:nvSpPr>
        <p:spPr>
          <a:xfrm>
            <a:off x="5365661" y="2690981"/>
            <a:ext cx="63031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17 сентября отмечает самый молодой государственный праздник – День народного единства.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 его отмечают в пятый раз.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белорусский народ един в выборе стратегического курса на развитие сильной, суверенной и процветающей страны.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народного единства подчеркивает преемственность поколений, незыблемость и самодостаточность белорусской нации и государственности. </a:t>
            </a:r>
            <a:endParaRPr lang="ru-RU" sz="2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4B16C11-B69F-484D-A67F-41B6A4D2C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23" y="2872431"/>
            <a:ext cx="3957034" cy="25549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0C7F3B-AB81-472B-8E5B-700716761E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06" t="705" r="27195" b="3078"/>
          <a:stretch/>
        </p:blipFill>
        <p:spPr>
          <a:xfrm>
            <a:off x="9785496" y="82864"/>
            <a:ext cx="1765006" cy="24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3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2F7F4-3386-4CED-A126-9A5DC201E3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8313D8-7889-4BE5-9C16-9604B53FDC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D920FF-FA9F-403D-86FD-54AC81E8F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EEA569-8F3B-4C8B-8726-213F4526E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46" y="80963"/>
            <a:ext cx="9525000" cy="67770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77A49A-E214-43C8-AD5D-9367D547A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614" y="1447035"/>
            <a:ext cx="6463487" cy="40448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220324-B790-4590-B4E1-39EFBB625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1902" y="4419570"/>
            <a:ext cx="3356899" cy="21447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32C825-5D66-47FB-9281-9F5DCA539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1401" y="165577"/>
            <a:ext cx="3477400" cy="21513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530E97-CE38-4567-A710-574D8AD343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0" y="208100"/>
            <a:ext cx="3549392" cy="19810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12F076-B0DC-4E6E-A144-1A04DAD19E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7045" y="20716"/>
            <a:ext cx="3084909" cy="20528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A22435-540A-4DEE-BC97-A63E1DD493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3292" y="2493335"/>
            <a:ext cx="2740763" cy="17299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D5E431-D09F-41A8-ABE9-73BCA6B8AB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6018" y="4593691"/>
            <a:ext cx="3681192" cy="20562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2D7E619-F3EE-451E-9CF9-C2E167C4D7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0747" y="2774158"/>
            <a:ext cx="2207681" cy="16557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56F2A4E-641D-415E-ABC4-C1B80CA501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4692" y="5279588"/>
            <a:ext cx="2267546" cy="151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9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2F7F4-3386-4CED-A126-9A5DC201E3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8313D8-7889-4BE5-9C16-9604B53FDC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D920FF-FA9F-403D-86FD-54AC81E8F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DF8466-75FF-41C2-874F-12239B8A8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09" y="80963"/>
            <a:ext cx="9844701" cy="66031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3D46B6-78B6-44C7-AD5B-37FBB805E822}"/>
              </a:ext>
            </a:extLst>
          </p:cNvPr>
          <p:cNvSpPr txBox="1"/>
          <p:nvPr/>
        </p:nvSpPr>
        <p:spPr>
          <a:xfrm>
            <a:off x="5443870" y="350874"/>
            <a:ext cx="70164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accent1">
                    <a:lumMod val="75000"/>
                  </a:schemeClr>
                </a:solidFill>
              </a:rPr>
              <a:t>«17 сентября, в день начала судьбоносного освободительного похода Красной Армии, мы отмечаем один из самых главных государственных праздников – День народного единства. Единства, закаленного в самоотверженной борьбе за свое национальное достоинство… Как тогда, так и сегодня единство для нас – главное условие сохранения и жизни нашего государства. А значит, вопрос выживания нас как нации» </a:t>
            </a:r>
          </a:p>
          <a:p>
            <a:r>
              <a:rPr lang="ru-RU" i="1" dirty="0">
                <a:solidFill>
                  <a:schemeClr val="accent1">
                    <a:lumMod val="75000"/>
                  </a:schemeClr>
                </a:solidFill>
              </a:rPr>
              <a:t>		</a:t>
            </a:r>
          </a:p>
          <a:p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ru-RU" i="1" dirty="0">
                <a:solidFill>
                  <a:schemeClr val="accent1">
                    <a:lumMod val="75000"/>
                  </a:schemeClr>
                </a:solidFill>
              </a:rPr>
              <a:t>Президент Республики Беларусь А.Г. Лукашенко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560086-272A-4F32-BA7A-025BD9CEC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830" y="1828563"/>
            <a:ext cx="8358340" cy="49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83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2F7F4-3386-4CED-A126-9A5DC201E3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8313D8-7889-4BE5-9C16-9604B53FDC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D920FF-FA9F-403D-86FD-54AC81E8F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EEA569-8F3B-4C8B-8726-213F4526E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0963"/>
            <a:ext cx="9525000" cy="6777037"/>
          </a:xfrm>
          <a:prstGeom prst="rect">
            <a:avLst/>
          </a:prstGeom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F0CE550-D5A6-4516-BE15-E2624139F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530866"/>
              </p:ext>
            </p:extLst>
          </p:nvPr>
        </p:nvGraphicFramePr>
        <p:xfrm>
          <a:off x="2845870" y="1303987"/>
          <a:ext cx="9125997" cy="5000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5997">
                  <a:extLst>
                    <a:ext uri="{9D8B030D-6E8A-4147-A177-3AD203B41FA5}">
                      <a16:colId xmlns:a16="http://schemas.microsoft.com/office/drawing/2014/main" val="3910489806"/>
                    </a:ext>
                  </a:extLst>
                </a:gridCol>
              </a:tblGrid>
              <a:tr h="574544">
                <a:tc>
                  <a:txBody>
                    <a:bodyPr/>
                    <a:lstStyle/>
                    <a:p>
                      <a:pPr algn="ctr"/>
                      <a:r>
                        <a:rPr lang="ru-RU" sz="32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Хронология событий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990455"/>
                  </a:ext>
                </a:extLst>
              </a:tr>
              <a:tr h="969068">
                <a:tc>
                  <a:txBody>
                    <a:bodyPr/>
                    <a:lstStyle/>
                    <a:p>
                      <a:pPr algn="just"/>
                      <a:r>
                        <a:rPr lang="ru-RU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феврале 1919 года </a:t>
                      </a:r>
                      <a:r>
                        <a:rPr lang="ru-RU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Польша начала агрессию против Социалистической Советской Республики Беларусь под  лозунгом возрождения Польского государства в границах </a:t>
                      </a:r>
                      <a:r>
                        <a:rPr lang="ru-RU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1772 года. </a:t>
                      </a:r>
                      <a:endParaRPr lang="ru-RU" sz="2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557157"/>
                  </a:ext>
                </a:extLst>
              </a:tr>
              <a:tr h="1262724">
                <a:tc>
                  <a:txBody>
                    <a:bodyPr/>
                    <a:lstStyle/>
                    <a:p>
                      <a:pPr algn="just"/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Весной 1919 года </a:t>
                      </a: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польские войска захватили Брест, Слоним, Щучин, Пинск, Барановичи. </a:t>
                      </a:r>
                    </a:p>
                    <a:p>
                      <a:pPr algn="just"/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августа </a:t>
                      </a: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был захвачен Минск. </a:t>
                      </a:r>
                    </a:p>
                    <a:p>
                      <a:pPr algn="just"/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захваченной территории был установлен жесткий оккупационный режим.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483732"/>
                  </a:ext>
                </a:extLst>
              </a:tr>
              <a:tr h="1556381">
                <a:tc>
                  <a:txBody>
                    <a:bodyPr/>
                    <a:lstStyle/>
                    <a:p>
                      <a:pPr algn="just"/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марта 1921 года п</a:t>
                      </a: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условиям Рижского мирного договора к Польше отошла почти половина территории Беларуси (</a:t>
                      </a:r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свыше 110 тыс. кв. км. </a:t>
                      </a: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населением </a:t>
                      </a:r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около 4,5 млн. </a:t>
                      </a: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52135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781A459-FB4C-4774-9C1B-D0CDBDB8B244}"/>
              </a:ext>
            </a:extLst>
          </p:cNvPr>
          <p:cNvSpPr txBox="1"/>
          <p:nvPr/>
        </p:nvSpPr>
        <p:spPr>
          <a:xfrm>
            <a:off x="2667000" y="537717"/>
            <a:ext cx="930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Трагедия разъединения белорусского народа</a:t>
            </a:r>
          </a:p>
        </p:txBody>
      </p:sp>
    </p:spTree>
    <p:extLst>
      <p:ext uri="{BB962C8B-B14F-4D97-AF65-F5344CB8AC3E}">
        <p14:creationId xmlns:p14="http://schemas.microsoft.com/office/powerpoint/2010/main" val="184123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2F7F4-3386-4CED-A126-9A5DC201E3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8313D8-7889-4BE5-9C16-9604B53FDC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D920FF-FA9F-403D-86FD-54AC81E8F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EEA569-8F3B-4C8B-8726-213F4526E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0963"/>
            <a:ext cx="9525000" cy="6777037"/>
          </a:xfrm>
          <a:prstGeom prst="rect">
            <a:avLst/>
          </a:prstGeom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F0CE550-D5A6-4516-BE15-E2624139F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465429"/>
              </p:ext>
            </p:extLst>
          </p:nvPr>
        </p:nvGraphicFramePr>
        <p:xfrm>
          <a:off x="2871704" y="1030289"/>
          <a:ext cx="9115591" cy="5630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5591">
                  <a:extLst>
                    <a:ext uri="{9D8B030D-6E8A-4147-A177-3AD203B41FA5}">
                      <a16:colId xmlns:a16="http://schemas.microsoft.com/office/drawing/2014/main" val="3910489806"/>
                    </a:ext>
                  </a:extLst>
                </a:gridCol>
              </a:tblGrid>
              <a:tr h="1365334">
                <a:tc>
                  <a:txBody>
                    <a:bodyPr/>
                    <a:lstStyle/>
                    <a:p>
                      <a:pPr algn="just"/>
                      <a:r>
                        <a:rPr lang="ru-RU" sz="2200" b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Территория Западной Беларуси использовалась Польшей как источник сырья, дешевой рабочей силы и рынок сбыта. В городах из-за спада в промышленности росла безработица. Крестьяне Западной Беларуси, страдали от малоземелья. </a:t>
                      </a:r>
                      <a:endParaRPr lang="ru-RU" sz="2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990455"/>
                  </a:ext>
                </a:extLst>
              </a:tr>
              <a:tr h="1045788">
                <a:tc>
                  <a:txBody>
                    <a:bodyPr/>
                    <a:lstStyle/>
                    <a:p>
                      <a:pPr algn="just"/>
                      <a:r>
                        <a:rPr lang="ru-RU" sz="2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Польские власти проводили в Западной Беларуси колониальную политику: </a:t>
                      </a:r>
                      <a:r>
                        <a:rPr lang="ru-RU" sz="2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местное население должно было думать по-польски, учиться по-польски и в духе польской государственности</a:t>
                      </a:r>
                      <a:endParaRPr lang="ru-RU" sz="22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578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1936 году </a:t>
                      </a: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Полесском воеводстве около </a:t>
                      </a:r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22%</a:t>
                      </a: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детей не были охвачены начальным образованием. Во многих регионах Западной Беларуси существовали так называемые «бесшкольные округа».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557157"/>
                  </a:ext>
                </a:extLst>
              </a:tr>
              <a:tr h="200375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оккупации Польшей в Западной Беларуси действовало </a:t>
                      </a:r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начальных белорусских школ, две учительские семинарии и пять гимназий.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1939 году </a:t>
                      </a: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здесь уже не было ни одной белорусской школы, национального театра или библиотеки</a:t>
                      </a:r>
                      <a:r>
                        <a:rPr lang="ru-RU" sz="2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2200" u="non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Западной Беларуси не было ни одного учреждения высшего образования.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52135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781A459-FB4C-4774-9C1B-D0CDBDB8B244}"/>
              </a:ext>
            </a:extLst>
          </p:cNvPr>
          <p:cNvSpPr txBox="1"/>
          <p:nvPr/>
        </p:nvSpPr>
        <p:spPr>
          <a:xfrm>
            <a:off x="3234937" y="309276"/>
            <a:ext cx="8726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Западной Беларуси в 1921-1939 гг. </a:t>
            </a:r>
          </a:p>
        </p:txBody>
      </p:sp>
    </p:spTree>
    <p:extLst>
      <p:ext uri="{BB962C8B-B14F-4D97-AF65-F5344CB8AC3E}">
        <p14:creationId xmlns:p14="http://schemas.microsoft.com/office/powerpoint/2010/main" val="4447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2F7F4-3386-4CED-A126-9A5DC201E3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8313D8-7889-4BE5-9C16-9604B53FDC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D920FF-FA9F-403D-86FD-54AC81E8F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EEA569-8F3B-4C8B-8726-213F4526E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0963"/>
            <a:ext cx="9525000" cy="6777037"/>
          </a:xfrm>
          <a:prstGeom prst="rect">
            <a:avLst/>
          </a:prstGeom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F0CE550-D5A6-4516-BE15-E2624139F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006010"/>
              </p:ext>
            </p:extLst>
          </p:nvPr>
        </p:nvGraphicFramePr>
        <p:xfrm>
          <a:off x="2847345" y="921999"/>
          <a:ext cx="9164308" cy="5094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4308">
                  <a:extLst>
                    <a:ext uri="{9D8B030D-6E8A-4147-A177-3AD203B41FA5}">
                      <a16:colId xmlns:a16="http://schemas.microsoft.com/office/drawing/2014/main" val="3910489806"/>
                    </a:ext>
                  </a:extLst>
                </a:gridCol>
              </a:tblGrid>
              <a:tr h="1005713">
                <a:tc>
                  <a:txBody>
                    <a:bodyPr/>
                    <a:lstStyle/>
                    <a:p>
                      <a:pPr algn="just"/>
                      <a:r>
                        <a:rPr lang="ru-RU" sz="2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Белорусские организации, осуществляющие культурно-просветительскую деятельность, к 1939 году были ликвидированы. </a:t>
                      </a:r>
                      <a:endParaRPr lang="ru-RU" sz="2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990455"/>
                  </a:ext>
                </a:extLst>
              </a:tr>
              <a:tr h="124625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1923 года </a:t>
                      </a: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тюрьмах Западной Беларуси насчитывалось </a:t>
                      </a:r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 тысячи </a:t>
                      </a: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политических заключенных, в том же году к смертной казни были приговорены 109 человек, подавляющее большинство – белорусские патриоты.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557157"/>
                  </a:ext>
                </a:extLst>
              </a:tr>
              <a:tr h="122413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1934 года </a:t>
                      </a:r>
                      <a:r>
                        <a:rPr lang="ru-RU" sz="2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тысячи</a:t>
                      </a: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«общественно опасных элементов» оказались в Берёза-Картузском концентрационном лагере. По данным открытых источников, общее количество заключенных за весь период существования лагеря оценивается порядка в </a:t>
                      </a:r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тысяч </a:t>
                      </a: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521351"/>
                  </a:ext>
                </a:extLst>
              </a:tr>
              <a:tr h="122413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Полонизация и кровавое усмирение жителей «</a:t>
                      </a:r>
                      <a:r>
                        <a:rPr lang="be-BY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крэсаў усходніх» вызвало массовое возму</a:t>
                      </a: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щение белорусов. Вначале были демонстрации и забастовки, а </a:t>
                      </a:r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1922 году </a:t>
                      </a: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развернулась </a:t>
                      </a:r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партизанская борьба</a:t>
                      </a: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6725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781A459-FB4C-4774-9C1B-D0CDBDB8B244}"/>
              </a:ext>
            </a:extLst>
          </p:cNvPr>
          <p:cNvSpPr txBox="1"/>
          <p:nvPr/>
        </p:nvSpPr>
        <p:spPr>
          <a:xfrm>
            <a:off x="3066199" y="199163"/>
            <a:ext cx="8726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Западной Беларуси в 1921-1939 гг. </a:t>
            </a:r>
          </a:p>
        </p:txBody>
      </p:sp>
    </p:spTree>
    <p:extLst>
      <p:ext uri="{BB962C8B-B14F-4D97-AF65-F5344CB8AC3E}">
        <p14:creationId xmlns:p14="http://schemas.microsoft.com/office/powerpoint/2010/main" val="390233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2F7F4-3386-4CED-A126-9A5DC201E3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8313D8-7889-4BE5-9C16-9604B53FDC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D920FF-FA9F-403D-86FD-54AC81E8F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EEA569-8F3B-4C8B-8726-213F4526E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0963"/>
            <a:ext cx="9525000" cy="6777037"/>
          </a:xfrm>
          <a:prstGeom prst="rect">
            <a:avLst/>
          </a:prstGeom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F0CE550-D5A6-4516-BE15-E2624139F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608370"/>
              </p:ext>
            </p:extLst>
          </p:nvPr>
        </p:nvGraphicFramePr>
        <p:xfrm>
          <a:off x="4877203" y="954308"/>
          <a:ext cx="7048636" cy="5176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8636">
                  <a:extLst>
                    <a:ext uri="{9D8B030D-6E8A-4147-A177-3AD203B41FA5}">
                      <a16:colId xmlns:a16="http://schemas.microsoft.com/office/drawing/2014/main" val="3910489806"/>
                    </a:ext>
                  </a:extLst>
                </a:gridCol>
              </a:tblGrid>
              <a:tr h="153131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начала Второй Мировой войны </a:t>
                      </a:r>
                      <a:r>
                        <a:rPr lang="ru-RU" sz="2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сентября 1939 года </a:t>
                      </a:r>
                      <a:r>
                        <a:rPr lang="ru-RU" sz="2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Польша потерпела сокрушительное поражение от войск вермахта. Советско-польские договоры утратили свою силу.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990455"/>
                  </a:ext>
                </a:extLst>
              </a:tr>
              <a:tr h="182255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обстановке краха Польского государства </a:t>
                      </a:r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сентября 1939 года </a:t>
                      </a:r>
                      <a:r>
                        <a:rPr lang="ru-RU" sz="2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части Красной Армии перешли советско-польскую границу и начали освобождение Западной Беларуси и Западной Украины. К 25 сентября советские войска полностью освободили Западную Беларусь. </a:t>
                      </a:r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046139"/>
                  </a:ext>
                </a:extLst>
              </a:tr>
              <a:tr h="182255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 Западной Беларуси встречало Красную Армию как освободительницу и оказывало действенную помощь. Красноармейцев поддерживали, в первую очередь, беднейшие слои населения, которые воспринимали советскую власть как свою.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781A459-FB4C-4774-9C1B-D0CDBDB8B244}"/>
              </a:ext>
            </a:extLst>
          </p:cNvPr>
          <p:cNvSpPr txBox="1"/>
          <p:nvPr/>
        </p:nvSpPr>
        <p:spPr>
          <a:xfrm>
            <a:off x="4365939" y="199163"/>
            <a:ext cx="7598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Воссоединение Западной Беларуси и БССР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107F2A-B3C8-4680-B366-948567B3D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9" y="2751135"/>
            <a:ext cx="4009917" cy="35208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6962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2F7F4-3386-4CED-A126-9A5DC201E3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8313D8-7889-4BE5-9C16-9604B53FDC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D920FF-FA9F-403D-86FD-54AC81E8F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EEA569-8F3B-4C8B-8726-213F4526E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9525000" cy="67770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2AC7FE-C808-471D-8F8C-E8AA2FCB47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24090"/>
            <a:ext cx="3197180" cy="3893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7C1D57-240F-4394-970A-22DF6EDD6F24}"/>
              </a:ext>
            </a:extLst>
          </p:cNvPr>
          <p:cNvSpPr txBox="1"/>
          <p:nvPr/>
        </p:nvSpPr>
        <p:spPr>
          <a:xfrm>
            <a:off x="1906074" y="5257800"/>
            <a:ext cx="3958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Крестьяне д. Колодно Белостокского воеводства в день выборов в Народное собрание Западной Беларуси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81A459-FB4C-4774-9C1B-D0CDBDB8B244}"/>
              </a:ext>
            </a:extLst>
          </p:cNvPr>
          <p:cNvSpPr txBox="1"/>
          <p:nvPr/>
        </p:nvSpPr>
        <p:spPr>
          <a:xfrm>
            <a:off x="3465399" y="218680"/>
            <a:ext cx="8726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Воссоединение Западной Беларуси и БССР </a:t>
            </a:r>
          </a:p>
        </p:txBody>
      </p:sp>
      <p:graphicFrame>
        <p:nvGraphicFramePr>
          <p:cNvPr id="11" name="Таблица 4">
            <a:extLst>
              <a:ext uri="{FF2B5EF4-FFF2-40B4-BE49-F238E27FC236}">
                <a16:creationId xmlns:a16="http://schemas.microsoft.com/office/drawing/2014/main" id="{AF0CE550-D5A6-4516-BE15-E2624139F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110839"/>
              </p:ext>
            </p:extLst>
          </p:nvPr>
        </p:nvGraphicFramePr>
        <p:xfrm>
          <a:off x="5975557" y="1030288"/>
          <a:ext cx="5661904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1904">
                  <a:extLst>
                    <a:ext uri="{9D8B030D-6E8A-4147-A177-3AD203B41FA5}">
                      <a16:colId xmlns:a16="http://schemas.microsoft.com/office/drawing/2014/main" val="3910489806"/>
                    </a:ext>
                  </a:extLst>
                </a:gridCol>
              </a:tblGrid>
              <a:tr h="471601">
                <a:tc>
                  <a:txBody>
                    <a:bodyPr/>
                    <a:lstStyle/>
                    <a:p>
                      <a:pPr algn="just"/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октября 1939 года </a:t>
                      </a:r>
                      <a:r>
                        <a:rPr lang="ru-RU" sz="2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состоялись выборы в Народное собрание Западной Беларуси.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990455"/>
                  </a:ext>
                </a:extLst>
              </a:tr>
              <a:tr h="101015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по 30 октября 1939 г. </a:t>
                      </a: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Народное собрание Западной Беларуси прошло в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Белостоке.</a:t>
                      </a:r>
                    </a:p>
                    <a:p>
                      <a:pPr algn="just"/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557157"/>
                  </a:ext>
                </a:extLst>
              </a:tr>
              <a:tr h="2097895">
                <a:tc>
                  <a:txBody>
                    <a:bodyPr/>
                    <a:lstStyle/>
                    <a:p>
                      <a:pPr algn="just"/>
                      <a:r>
                        <a:rPr lang="ru-RU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Народное собрание Западной Беларуси приняло:</a:t>
                      </a:r>
                    </a:p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Декларацию о вхождении Западной Беларуси в состав БССР;</a:t>
                      </a:r>
                    </a:p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Декларацию о конфискации помещичьих земель;</a:t>
                      </a:r>
                    </a:p>
                    <a:p>
                      <a:pPr marL="34290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ru-RU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Декларацию о национализации банков и крупной промышленности.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3672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65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2F7F4-3386-4CED-A126-9A5DC201E3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8313D8-7889-4BE5-9C16-9604B53FDC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D920FF-FA9F-403D-86FD-54AC81E8F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EEA569-8F3B-4C8B-8726-213F4526E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28" y="-125099"/>
            <a:ext cx="9525000" cy="67770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90191B-FAAB-4889-9CE2-018AE1037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095" y="710778"/>
            <a:ext cx="3948560" cy="46458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BBD40D-342B-4E35-AF93-231BFA0C8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289" y="832003"/>
            <a:ext cx="3259086" cy="43333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03042" y="5363848"/>
            <a:ext cx="9929611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юридически-правового оформления факта вхождения Западной Беларуси в состав Советского Союза был завершен решениями внеочередной 5 сессии Верховного Совета СССР 2 ноября и 3 внеочередной сессии Верховного Совета БССР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ноября 1939 года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81A459-FB4C-4774-9C1B-D0CDBDB8B244}"/>
              </a:ext>
            </a:extLst>
          </p:cNvPr>
          <p:cNvSpPr txBox="1"/>
          <p:nvPr/>
        </p:nvSpPr>
        <p:spPr>
          <a:xfrm>
            <a:off x="3401004" y="64896"/>
            <a:ext cx="7868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Воссоединение Западной Беларуси и БССР </a:t>
            </a:r>
          </a:p>
        </p:txBody>
      </p:sp>
    </p:spTree>
    <p:extLst>
      <p:ext uri="{BB962C8B-B14F-4D97-AF65-F5344CB8AC3E}">
        <p14:creationId xmlns:p14="http://schemas.microsoft.com/office/powerpoint/2010/main" val="110578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2F7F4-3386-4CED-A126-9A5DC201E3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8313D8-7889-4BE5-9C16-9604B53FDC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D920FF-FA9F-403D-86FD-54AC81E8F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0963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EEA569-8F3B-4C8B-8726-213F4526E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13519"/>
            <a:ext cx="9525000" cy="67770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49DBD6-D9F3-44A4-8728-AB0F2BB1BCDF}"/>
              </a:ext>
            </a:extLst>
          </p:cNvPr>
          <p:cNvSpPr txBox="1"/>
          <p:nvPr/>
        </p:nvSpPr>
        <p:spPr>
          <a:xfrm>
            <a:off x="3348507" y="296418"/>
            <a:ext cx="8462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Воссоединение Западной Беларуси и БССР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34240F-C014-4039-A122-0960DCA13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" y="2043045"/>
            <a:ext cx="4775200" cy="4069973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77450"/>
              </p:ext>
            </p:extLst>
          </p:nvPr>
        </p:nvGraphicFramePr>
        <p:xfrm>
          <a:off x="5397500" y="1134201"/>
          <a:ext cx="6413500" cy="5583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1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30248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ru-RU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Осенью 1939 года территория Беларуси вновь обрела целостность. Национальное единство явилось важнейшей предпосылкой для стремительного национально-государственного развития, общего поступательного движения к прогрессу.</a:t>
                      </a:r>
                      <a:endParaRPr lang="ru-RU" sz="2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7091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результате воссоединения Беларуси территория БССР увеличилась до 225,7 тыс. км. кв., а население – до 10,3 млн. человек. 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5696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Восстановленное в 1939 году единство позволило Беларуси выстоять в годы Великой Отечественной войны, занять почетное место в международном сообществе, стать одним из соучредителей Организации Объединенных Наций.</a:t>
                      </a:r>
                      <a:endParaRPr lang="ru-RU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665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883</Words>
  <Application>Microsoft Office PowerPoint</Application>
  <PresentationFormat>Широкоэкранный</PresentationFormat>
  <Paragraphs>57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Bahnschrift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Пилипенко М.Н.</dc:creator>
  <cp:lastModifiedBy>О.П. Братухина</cp:lastModifiedBy>
  <cp:revision>38</cp:revision>
  <dcterms:created xsi:type="dcterms:W3CDTF">2025-09-01T09:25:24Z</dcterms:created>
  <dcterms:modified xsi:type="dcterms:W3CDTF">2025-09-10T11:35:37Z</dcterms:modified>
</cp:coreProperties>
</file>