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1" r:id="rId3"/>
    <p:sldId id="374" r:id="rId4"/>
    <p:sldId id="375" r:id="rId5"/>
    <p:sldId id="376" r:id="rId6"/>
    <p:sldId id="377" r:id="rId7"/>
    <p:sldId id="361" r:id="rId8"/>
    <p:sldId id="378" r:id="rId9"/>
    <p:sldId id="380" r:id="rId10"/>
    <p:sldId id="383" r:id="rId11"/>
    <p:sldId id="28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94660"/>
  </p:normalViewPr>
  <p:slideViewPr>
    <p:cSldViewPr showGuides="1">
      <p:cViewPr varScale="1">
        <p:scale>
          <a:sx n="145" d="100"/>
          <a:sy n="145" d="100"/>
        </p:scale>
        <p:origin x="612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СУВЕРЕННАЯ: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ВОССТАНОВЛЕНИЯ НАРОДНОГО ХОЗЯЙСТВА К ИННОВАЦИОННЫМ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ПРОЕКТАМ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БУДУЩЕГО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июль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11510"/>
            <a:ext cx="5112568" cy="4107346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22463" y="4858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804158" y="1620419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059582"/>
            <a:ext cx="38489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огромен, а Беларусь у нас одна. Помните о своей Родине. Цените и берегите мирное небо над нашей страной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9779" y="3451689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Церемония награждения выпускников </a:t>
            </a:r>
            <a:r>
              <a:rPr lang="ru-RU" sz="1200" i="1" dirty="0" smtClean="0">
                <a:solidFill>
                  <a:schemeClr val="bg1"/>
                </a:solidFill>
              </a:rPr>
              <a:t>и </a:t>
            </a:r>
            <a:r>
              <a:rPr lang="ru-RU" sz="1200" i="1" dirty="0">
                <a:solidFill>
                  <a:schemeClr val="bg1"/>
                </a:solidFill>
              </a:rPr>
              <a:t>преподавателей учреждений высшего образования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20 </a:t>
            </a:r>
            <a:r>
              <a:rPr lang="ru-RU" sz="1200" i="1" dirty="0" smtClean="0">
                <a:solidFill>
                  <a:schemeClr val="bg1"/>
                </a:solidFill>
              </a:rPr>
              <a:t>июня 2025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1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2060389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2289565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555526"/>
            <a:ext cx="64807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3000" b="1" dirty="0" smtClean="0">
                <a:solidFill>
                  <a:srgbClr val="182C7F"/>
                </a:solidFill>
              </a:rPr>
              <a:t>ВЫБОР БЕЛОРУССКОГО НАРОДА: </a:t>
            </a:r>
            <a:r>
              <a:rPr lang="ru-RU" sz="2500" b="1" dirty="0" smtClean="0">
                <a:solidFill>
                  <a:srgbClr val="182C7F"/>
                </a:solidFill>
              </a:rPr>
              <a:t/>
            </a:r>
            <a:br>
              <a:rPr lang="ru-RU" sz="25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на </a:t>
            </a:r>
            <a:r>
              <a:rPr lang="ru-RU" sz="2100" b="1" dirty="0">
                <a:solidFill>
                  <a:srgbClr val="182C7F"/>
                </a:solidFill>
              </a:rPr>
              <a:t>республиканском референдуме 24 ноября 1996 г. за перенос Дня Независимости на 3 июля проголосовало </a:t>
            </a:r>
            <a:r>
              <a:rPr lang="ru-RU" sz="3000" b="1" dirty="0">
                <a:solidFill>
                  <a:srgbClr val="182C7F"/>
                </a:solidFill>
              </a:rPr>
              <a:t>88,18% </a:t>
            </a:r>
            <a:r>
              <a:rPr lang="ru-RU" sz="2100" b="1" dirty="0" smtClean="0">
                <a:solidFill>
                  <a:srgbClr val="182C7F"/>
                </a:solidFill>
              </a:rPr>
              <a:t>белорусов</a:t>
            </a:r>
            <a:endParaRPr lang="ru-RU" sz="2100" b="1" dirty="0">
              <a:solidFill>
                <a:srgbClr val="182C7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461367" y="1541237"/>
            <a:ext cx="1205552" cy="51759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3658" y="2542388"/>
            <a:ext cx="529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A0A7C"/>
                </a:solidFill>
              </a:rPr>
              <a:t>«КОСМОС НАШ!»</a:t>
            </a:r>
            <a:endParaRPr lang="ru-RU" sz="48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166" y="411509"/>
            <a:ext cx="461260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С запуском первого белорусского космического аппарата в 2012 году </a:t>
            </a:r>
            <a:r>
              <a:rPr lang="ru-RU" sz="1900" b="1" dirty="0"/>
              <a:t>Беларусь вошла в число мировых космических государств</a:t>
            </a:r>
            <a:r>
              <a:rPr lang="ru-RU" sz="1900" dirty="0"/>
              <a:t>, а после полета </a:t>
            </a:r>
            <a:r>
              <a:rPr lang="ru-RU" sz="1900" b="1" dirty="0"/>
              <a:t>первого белорусского космонавта </a:t>
            </a:r>
            <a:r>
              <a:rPr lang="ru-RU" sz="1900" dirty="0" smtClean="0"/>
              <a:t>Марины </a:t>
            </a:r>
            <a:r>
              <a:rPr lang="ru-RU" sz="1900" dirty="0"/>
              <a:t>Василевской мы уверенно говорим: 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652159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состоянию на июль 2024 г., выручка, </a:t>
            </a:r>
            <a:r>
              <a:rPr lang="ru-RU" sz="1400" i="1" dirty="0" smtClean="0">
                <a:solidFill>
                  <a:schemeClr val="bg1"/>
                </a:solidFill>
              </a:rPr>
              <a:t>которую </a:t>
            </a:r>
            <a:r>
              <a:rPr lang="ru-RU" sz="1400" i="1" dirty="0">
                <a:solidFill>
                  <a:schemeClr val="bg1"/>
                </a:solidFill>
              </a:rPr>
              <a:t>с запуском спутника получила наша страна, превысила расходы на создание и эксплуатацию более чем на 200 млн долларов </a:t>
            </a:r>
            <a:r>
              <a:rPr lang="ru-RU" sz="1400" i="1" dirty="0" smtClean="0">
                <a:solidFill>
                  <a:schemeClr val="bg1"/>
                </a:solidFill>
              </a:rPr>
              <a:t>США</a:t>
            </a:r>
            <a:endParaRPr lang="ru-RU" sz="1400" i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Академия управления\2025\Беларусь суверенная\иконки\спут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8" y="3652159"/>
            <a:ext cx="945193" cy="9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515598" y="-2661115"/>
            <a:ext cx="1113311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2238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</a:t>
            </a:r>
            <a:r>
              <a:rPr lang="ru-RU" sz="2000" dirty="0" err="1"/>
              <a:t>БелАЭС</a:t>
            </a:r>
            <a:r>
              <a:rPr lang="ru-RU" sz="2000" dirty="0"/>
              <a:t> обеспечивает </a:t>
            </a:r>
            <a:r>
              <a:rPr lang="ru-RU" sz="2000" b="1" dirty="0"/>
              <a:t>свыше 40% внутренних </a:t>
            </a:r>
            <a:r>
              <a:rPr lang="ru-RU" sz="2000" b="1" dirty="0" err="1"/>
              <a:t>электропотребностей</a:t>
            </a:r>
            <a:r>
              <a:rPr lang="ru-RU" sz="2000" b="1" dirty="0"/>
              <a:t> страны</a:t>
            </a:r>
            <a:r>
              <a:rPr lang="ru-RU" sz="2000" dirty="0"/>
              <a:t>. Всего же энергоемкость ВВП </a:t>
            </a:r>
            <a:r>
              <a:rPr lang="ru-RU" sz="2000" dirty="0" smtClean="0"/>
              <a:t>Беларуси за </a:t>
            </a:r>
            <a:r>
              <a:rPr lang="ru-RU" sz="2000" dirty="0"/>
              <a:t>30 лет снизилась в 4,4 </a:t>
            </a:r>
            <a:r>
              <a:rPr lang="ru-RU" sz="2000" dirty="0" smtClean="0"/>
              <a:t>раза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875821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Суммарная мощность Белорусской АЭС – 2400 МВт. </a:t>
            </a:r>
            <a:r>
              <a:rPr lang="ru-RU" sz="1200" i="1" dirty="0" smtClean="0"/>
              <a:t>Первый </a:t>
            </a:r>
            <a:r>
              <a:rPr lang="ru-RU" sz="1200" i="1" dirty="0"/>
              <a:t>энергоблок был введен в промышленную эксплуатацию в июне 2021 г., второй энергоблок – в ноябре 2023 г.</a:t>
            </a:r>
            <a:endParaRPr lang="ru-RU" sz="1200" dirty="0"/>
          </a:p>
          <a:p>
            <a:r>
              <a:rPr lang="ru-RU" sz="1200" i="1" dirty="0"/>
              <a:t>Эксплуатация </a:t>
            </a:r>
            <a:r>
              <a:rPr lang="ru-RU" sz="1200" i="1" dirty="0" err="1"/>
              <a:t>БелАЭС</a:t>
            </a:r>
            <a:r>
              <a:rPr lang="ru-RU" sz="1200" i="1" dirty="0"/>
              <a:t> позволит уменьшить выбросы парниковых газов в атмосферу до 7 млн т в </a:t>
            </a:r>
            <a:r>
              <a:rPr lang="ru-RU" sz="1200" i="1" dirty="0" smtClean="0"/>
              <a:t>год</a:t>
            </a:r>
            <a:endParaRPr lang="ru-RU" sz="1200" i="1" dirty="0"/>
          </a:p>
        </p:txBody>
      </p:sp>
      <p:pic>
        <p:nvPicPr>
          <p:cNvPr id="2050" name="Picture 2" descr="D:\Академия управления\2025\Беларусь суверенная\иконки\Слой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6" y="627534"/>
            <a:ext cx="1414024" cy="15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8351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БЕЛОРУССКАЯ АТОМНАЯ СТАНЦИЯ – ЭТО НАШ БРЕНД, ОБЕСПЕЧИВАЮЩИЙ СУВЕРЕНИТЕТ СТРАНЫ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D:\Академия управления\2025\Беларусь суверенная\иконки\аэ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119"/>
            <a:ext cx="1224136" cy="13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Беларусь суверенная\иконки\справочно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8" y="3946103"/>
            <a:ext cx="787847" cy="7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4468296" y="451824"/>
            <a:ext cx="1368153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3518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ФОРМИРУЕТ</a:t>
            </a:r>
            <a:r>
              <a:rPr lang="ru-RU" sz="2000" b="1" dirty="0" smtClean="0"/>
              <a:t> ДО 4% ВВП И ОБЕСПЕЧИВАЕТ 30% ЭКСПОРТА УСЛУГ ВСЕЙ БЕЛАРУСИ</a:t>
            </a:r>
            <a:r>
              <a:rPr lang="ru-RU" sz="2000" b="1" i="1" dirty="0" smtClean="0"/>
              <a:t>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2024 году экспорт ПВТ составил 1,8 млрд долларов </a:t>
            </a:r>
            <a:r>
              <a:rPr lang="ru-RU" sz="2000" dirty="0" smtClean="0"/>
              <a:t>США </a:t>
            </a:r>
            <a:r>
              <a:rPr lang="ru-RU" sz="2000" dirty="0"/>
              <a:t>Положительное внешнеторговое сальдо – 1,6 млрд долларов </a:t>
            </a:r>
            <a:r>
              <a:rPr lang="ru-RU" sz="2000" dirty="0" smtClean="0"/>
              <a:t>США</a:t>
            </a:r>
            <a:endParaRPr lang="ru-RU" sz="19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1" y="347521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БЕЛОРУССКИЙ ПАРК ВЫСОКИХ ТЕХНОЛОГИЙ СТАЛ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ВЕДУЩИМ IT-КЛАСТЕРОМ В ЦЕНТРАЛЬНОЙ И ВОСТОЧНОЙ ЕВРОПЕ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7688" y="2443782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7688" y="1844175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950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Производственные мощности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ЗАО </a:t>
            </a:r>
            <a:r>
              <a:rPr lang="ru-RU" b="1" dirty="0"/>
              <a:t>«БНБК» позволяют выпускать ежегодно до 20 тыс. т экологически чистого </a:t>
            </a:r>
            <a:r>
              <a:rPr lang="ru-RU" b="1" dirty="0" err="1"/>
              <a:t>глютена</a:t>
            </a:r>
            <a:r>
              <a:rPr lang="ru-RU" b="1" dirty="0"/>
              <a:t> пшеничного.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Также </a:t>
            </a:r>
            <a:r>
              <a:rPr lang="ru-RU" dirty="0"/>
              <a:t>пользуются высоким покупательским спросом выпускаемые комбикорма, в состав которых входят разные зерновые культуры, микроэлементы, витамины, протеины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другое.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75821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Экспорт продукции организован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Россию, Турцию, Молдову, Болгарию, Сербию, Израиль, Индию, </a:t>
            </a:r>
            <a:r>
              <a:rPr lang="ru-RU" dirty="0" smtClean="0"/>
              <a:t>КНР</a:t>
            </a:r>
            <a:endParaRPr lang="ru-RU" dirty="0"/>
          </a:p>
        </p:txBody>
      </p:sp>
      <p:pic>
        <p:nvPicPr>
          <p:cNvPr id="2" name="Picture 2" descr="D:\Академия управления\2025\Беларусь суверенная\иконки\Слой 17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828"/>
            <a:ext cx="4536504" cy="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2025\Беларусь суверенная\иконки\Слой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631"/>
            <a:ext cx="3621347" cy="30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7" y="448091"/>
            <a:ext cx="3456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входим в число мировых лидеров по экспорту продуктов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питания. Наша страна находится в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мировых экспортеров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молочной продукции. Занимает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 экспорту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сливочного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 экспорту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сухого обезжиренного молока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государств-членов ЕАЭС достигнут наиболее высокий уровень продовольственной безопасности – 96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9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3463141"/>
            <a:ext cx="5164373" cy="1236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582101"/>
            <a:ext cx="48611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</a:rPr>
              <a:t>Самым </a:t>
            </a:r>
            <a:r>
              <a:rPr lang="ru-RU" sz="1900" dirty="0">
                <a:solidFill>
                  <a:schemeClr val="bg1"/>
                </a:solidFill>
              </a:rPr>
              <a:t>мощным в мире трактором классической компоновки является 540-сильный трактор </a:t>
            </a:r>
            <a:r>
              <a:rPr lang="ru-RU" sz="1900" dirty="0" smtClean="0">
                <a:solidFill>
                  <a:schemeClr val="bg1"/>
                </a:solidFill>
              </a:rPr>
              <a:t>BELARUS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29161" y="518358"/>
            <a:ext cx="3669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Около </a:t>
            </a:r>
            <a:r>
              <a:rPr lang="ru-RU" sz="4000" b="1" dirty="0"/>
              <a:t>80%</a:t>
            </a:r>
            <a:r>
              <a:rPr lang="ru-RU" sz="4000" dirty="0"/>
              <a:t> </a:t>
            </a:r>
            <a:r>
              <a:rPr lang="ru-RU" sz="2500" dirty="0"/>
              <a:t>производимых в СНГ тракторов </a:t>
            </a:r>
            <a:r>
              <a:rPr lang="ru-RU" sz="2500" dirty="0" smtClean="0"/>
              <a:t>белорусские 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28371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Минский тракторный завод </a:t>
            </a:r>
            <a:r>
              <a:rPr lang="ru-RU" b="1" i="1" dirty="0"/>
              <a:t>входит в десятку крупнейших производителей</a:t>
            </a:r>
            <a:r>
              <a:rPr lang="ru-RU" i="1" dirty="0"/>
              <a:t> </a:t>
            </a:r>
            <a:r>
              <a:rPr lang="ru-RU" b="1" i="1" dirty="0"/>
              <a:t>тракторной техники в мире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5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5" r="27444"/>
          <a:stretch/>
        </p:blipFill>
        <p:spPr bwMode="auto">
          <a:xfrm>
            <a:off x="2987824" y="0"/>
            <a:ext cx="6156176" cy="51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48091"/>
            <a:ext cx="3816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2024 году для получения медицинских услуг Беларусь посетили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160 тыс. иностранных граждан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порядка 160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27626"/>
            <a:ext cx="3510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зарубежных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стран-потребителей услуг в области нашего здравоохранения вошли Россия, Казахстан, Латвия, Сербия и Китай.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355726"/>
            <a:ext cx="3816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6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7981</TotalTime>
  <Words>337</Words>
  <Application>Microsoft Office PowerPoint</Application>
  <PresentationFormat>Экран (16:9)</PresentationFormat>
  <Paragraphs>30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423</cp:revision>
  <dcterms:created xsi:type="dcterms:W3CDTF">2024-07-24T10:48:12Z</dcterms:created>
  <dcterms:modified xsi:type="dcterms:W3CDTF">2025-07-18T06:13:04Z</dcterms:modified>
</cp:coreProperties>
</file>