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74" r:id="rId4"/>
    <p:sldId id="258" r:id="rId5"/>
    <p:sldId id="261" r:id="rId6"/>
    <p:sldId id="273" r:id="rId7"/>
    <p:sldId id="264" r:id="rId8"/>
    <p:sldId id="259" r:id="rId9"/>
    <p:sldId id="265" r:id="rId10"/>
    <p:sldId id="266" r:id="rId11"/>
    <p:sldId id="267" r:id="rId12"/>
    <p:sldId id="269" r:id="rId13"/>
    <p:sldId id="270" r:id="rId14"/>
    <p:sldId id="26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1212"/>
    <a:srgbClr val="4A0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61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cs typeface="Arial" panose="020B0604020202020204" pitchFamily="34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578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B141CC4-18F9-4E82-86C6-68F99FBD99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1744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7473A9-270A-4660-92DF-9D3B387D7B9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701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A4FD2-C81D-47E0-B9BD-11B664217A6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535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C40145-E7DF-400E-8C7B-88A9B99E8DB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973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96B02-143B-46D1-8ECE-BC8B6018E41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2889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803012-B44D-4909-8643-4C9F8942233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933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CF1EC-F334-496A-8FF5-E12D7380B64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11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4927ED-41A9-45AA-911C-68BB0F2A4C2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08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FC008F-3343-4C89-A04F-AD8317A99D3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311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D5BE6-D201-4CE1-B51B-3DF6936BEE8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217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D790D-DE12-45D0-8F33-28E67635B36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317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0F3F9B61-A7E8-4F5A-BEFA-052B89791287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475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7475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7476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476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476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cs typeface="Arial" panose="020B0604020202020204" pitchFamily="34" charset="0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476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476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47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76200"/>
            <a:ext cx="8763000" cy="27432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6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Семинар-практикум</a:t>
            </a:r>
            <a:br>
              <a:rPr lang="ru-RU" altLang="ru-RU" sz="36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«Фактор, вызывающий стресс вне дома. Школа и друзья. Проблема буллинга.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6670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dirty="0" smtClean="0"/>
              <a:t>Р</a:t>
            </a:r>
          </a:p>
        </p:txBody>
      </p:sp>
      <p:pic>
        <p:nvPicPr>
          <p:cNvPr id="3076" name="Picture 5" descr="540x400_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978150"/>
            <a:ext cx="4724400" cy="349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dirty="0" smtClean="0"/>
              <a:t>Жертвы буллинга: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800" smtClean="0"/>
              <a:t>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smtClean="0"/>
              <a:t> не имеют  ни одного близкого друга,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smtClean="0"/>
              <a:t>тревожные, несчастные, с низкой самооценкой, не уверенные в себе;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smtClean="0"/>
              <a:t>  пугливые, чувствительные, замкнутые и застенчивые;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smtClean="0"/>
              <a:t>  склонные  к  депрессии и  чаще  сверстников  думающие  о самоубийстве;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smtClean="0"/>
              <a:t>  мальчики, физически слабее, чем ровесники.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200" dirty="0" smtClean="0"/>
              <a:t>Жертвами буллинга могут стать дети: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верят, что заслуживают роли жертвы, и пассивно ожидают насилия преследователей;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имеют негативный опыт жизни;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из социально-неблагополучных семей;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 испытывают    физическое    насилие   дома;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страдают комплексом неполноценности;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 не верят в защиту их педагогами;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 предпочитают умалчивать о насилии и травле;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 не считают себя значимой частью своего коллектива;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  смиряются с этим насилием, как со своей судьбой;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  верят , что заслуживают  роли жертвы, и пассивно ожидают издевательств 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Чувства агрессора: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019800" cy="4525963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800" smtClean="0"/>
              <a:t>Страх потери власти</a:t>
            </a:r>
          </a:p>
          <a:p>
            <a:pPr eaLnBrk="1" hangingPunct="1">
              <a:defRPr/>
            </a:pPr>
            <a:r>
              <a:rPr lang="ru-RU" altLang="ru-RU" sz="2800" smtClean="0"/>
              <a:t>Злость</a:t>
            </a:r>
          </a:p>
          <a:p>
            <a:pPr eaLnBrk="1" hangingPunct="1">
              <a:defRPr/>
            </a:pPr>
            <a:r>
              <a:rPr lang="ru-RU" altLang="ru-RU" sz="2800" smtClean="0"/>
              <a:t>Уверенность в своей правоте</a:t>
            </a:r>
          </a:p>
          <a:p>
            <a:pPr eaLnBrk="1" hangingPunct="1">
              <a:defRPr/>
            </a:pPr>
            <a:r>
              <a:rPr lang="ru-RU" altLang="ru-RU" sz="2800" smtClean="0"/>
              <a:t>Поддержка со стороны коллектива</a:t>
            </a:r>
          </a:p>
          <a:p>
            <a:pPr eaLnBrk="1" hangingPunct="1">
              <a:defRPr/>
            </a:pPr>
            <a:r>
              <a:rPr lang="ru-RU" altLang="ru-RU" sz="2800" smtClean="0"/>
              <a:t>Удовольствие от травли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smtClean="0">
                <a:solidFill>
                  <a:srgbClr val="BE1212"/>
                </a:solidFill>
              </a:rPr>
              <a:t>   Следствия: кто сильнее, тот и прав, безнаказанность, социопатия</a:t>
            </a:r>
          </a:p>
        </p:txBody>
      </p:sp>
      <p:pic>
        <p:nvPicPr>
          <p:cNvPr id="14340" name="Picture 5" descr="bullying-cartoon-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0"/>
            <a:ext cx="2895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Чувства жертвы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400" dirty="0" smtClean="0"/>
              <a:t>Страх                                        </a:t>
            </a:r>
          </a:p>
          <a:p>
            <a:pPr eaLnBrk="1" hangingPunct="1">
              <a:defRPr/>
            </a:pPr>
            <a:r>
              <a:rPr lang="ru-RU" altLang="ru-RU" sz="2400" dirty="0" smtClean="0"/>
              <a:t>Одиночество</a:t>
            </a:r>
          </a:p>
          <a:p>
            <a:pPr eaLnBrk="1" hangingPunct="1">
              <a:defRPr/>
            </a:pPr>
            <a:r>
              <a:rPr lang="ru-RU" altLang="ru-RU" sz="2400" dirty="0" smtClean="0"/>
              <a:t>тревога</a:t>
            </a:r>
          </a:p>
          <a:p>
            <a:pPr eaLnBrk="1" hangingPunct="1">
              <a:defRPr/>
            </a:pPr>
            <a:r>
              <a:rPr lang="ru-RU" altLang="ru-RU" sz="2400" dirty="0" smtClean="0"/>
              <a:t>Злость</a:t>
            </a:r>
          </a:p>
          <a:p>
            <a:pPr eaLnBrk="1" hangingPunct="1">
              <a:defRPr/>
            </a:pPr>
            <a:r>
              <a:rPr lang="ru-RU" altLang="ru-RU" sz="2400" dirty="0" smtClean="0"/>
              <a:t>Отсутствие поддержки</a:t>
            </a:r>
          </a:p>
          <a:p>
            <a:pPr eaLnBrk="1" hangingPunct="1">
              <a:defRPr/>
            </a:pPr>
            <a:r>
              <a:rPr lang="ru-RU" altLang="ru-RU" sz="2400" dirty="0" smtClean="0"/>
              <a:t>Чувство вины</a:t>
            </a:r>
          </a:p>
          <a:p>
            <a:pPr eaLnBrk="1" hangingPunct="1">
              <a:defRPr/>
            </a:pPr>
            <a:r>
              <a:rPr lang="ru-RU" altLang="ru-RU" sz="2400" dirty="0" err="1" smtClean="0"/>
              <a:t>Аппатия</a:t>
            </a:r>
            <a:endParaRPr lang="ru-RU" altLang="ru-RU" sz="2400" dirty="0" smtClean="0"/>
          </a:p>
          <a:p>
            <a:pPr eaLnBrk="1" hangingPunct="1">
              <a:defRPr/>
            </a:pPr>
            <a:r>
              <a:rPr lang="ru-RU" altLang="ru-RU" sz="2400" dirty="0" smtClean="0"/>
              <a:t>Депрессия </a:t>
            </a:r>
          </a:p>
          <a:p>
            <a:pPr eaLnBrk="1" hangingPunct="1">
              <a:defRPr/>
            </a:pPr>
            <a:r>
              <a:rPr lang="ru-RU" altLang="ru-RU" sz="2400" dirty="0" smtClean="0"/>
              <a:t>Беспомощность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400" dirty="0" smtClean="0">
                <a:solidFill>
                  <a:srgbClr val="BE1212"/>
                </a:solidFill>
              </a:rPr>
              <a:t> Следствия: суицид, постоянный стресс, формируется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400" dirty="0" err="1" smtClean="0">
                <a:solidFill>
                  <a:srgbClr val="BE1212"/>
                </a:solidFill>
              </a:rPr>
              <a:t>виктивное</a:t>
            </a:r>
            <a:r>
              <a:rPr lang="ru-RU" altLang="ru-RU" sz="2400" dirty="0" smtClean="0">
                <a:solidFill>
                  <a:srgbClr val="BE1212"/>
                </a:solidFill>
              </a:rPr>
              <a:t> поведение, недоверие к людям, может стать агрессором по отношению к слабому</a:t>
            </a:r>
          </a:p>
        </p:txBody>
      </p:sp>
      <p:pic>
        <p:nvPicPr>
          <p:cNvPr id="1536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417638"/>
            <a:ext cx="4953000" cy="376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Чувства свидетелей: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4800600" cy="49831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2800" smtClean="0"/>
              <a:t>Страх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800" smtClean="0"/>
              <a:t>Беспомощность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800" smtClean="0"/>
              <a:t>Вина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800" smtClean="0"/>
              <a:t>Стыд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800" smtClean="0"/>
              <a:t>Неуверенность в себе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800" smtClean="0"/>
              <a:t>Хочется изменить ситуацию, надеятся на помощь из вне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800" smtClean="0">
                <a:solidFill>
                  <a:srgbClr val="BE1212"/>
                </a:solidFill>
              </a:rPr>
              <a:t>   Следствия:  чувство вины и стыд, формируется картина мира «кто сильный, тот и прав»</a:t>
            </a:r>
          </a:p>
        </p:txBody>
      </p:sp>
      <p:pic>
        <p:nvPicPr>
          <p:cNvPr id="16388" name="Picture 5" descr="gatora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524000"/>
            <a:ext cx="355282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dirty="0" smtClean="0"/>
              <a:t>Разрешение ситуации буллинга.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334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 smtClean="0"/>
              <a:t> 1.	Необходимо обозначить проблему и назвать ее.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 smtClean="0"/>
              <a:t>2.	Обсуждать травлю, как проблему группы.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 smtClean="0"/>
              <a:t>3.	Активировать моральное чувство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 smtClean="0"/>
              <a:t>4.	Поддерживать позитивные изменения в группе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 smtClean="0"/>
              <a:t>5.	Гармонизировать иерархии.</a:t>
            </a:r>
          </a:p>
        </p:txBody>
      </p:sp>
      <p:pic>
        <p:nvPicPr>
          <p:cNvPr id="1741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075" y="1828800"/>
            <a:ext cx="340201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altLang="ru-RU" sz="2000" dirty="0">
              <a:solidFill>
                <a:srgbClr val="BE121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000" dirty="0">
                <a:solidFill>
                  <a:srgbClr val="BE1212"/>
                </a:solidFill>
              </a:rPr>
              <a:t>1. Говорить об этом, не замалчивать ситуации, свидетелями которых вы стали.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000" dirty="0">
                <a:solidFill>
                  <a:srgbClr val="BE1212"/>
                </a:solidFill>
              </a:rPr>
              <a:t>2. Со своими трудностями вы всегда можете обратиться к психологу, ко мне, как классному руководителю.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000" dirty="0">
                <a:solidFill>
                  <a:srgbClr val="BE1212"/>
                </a:solidFill>
              </a:rPr>
              <a:t>3. Уважать другого, его индивидуальность, право на самовыражение, собственное мнение.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000" dirty="0">
                <a:solidFill>
                  <a:srgbClr val="BE1212"/>
                </a:solidFill>
              </a:rPr>
              <a:t>4. Дружить с одноклассниками.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000" dirty="0">
                <a:solidFill>
                  <a:srgbClr val="BE1212"/>
                </a:solidFill>
              </a:rPr>
              <a:t>5. Помогать друг другу.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altLang="ru-RU" sz="2800" dirty="0" smtClean="0">
              <a:solidFill>
                <a:srgbClr val="BE1212"/>
              </a:solidFill>
            </a:endParaRPr>
          </a:p>
        </p:txBody>
      </p:sp>
      <p:pic>
        <p:nvPicPr>
          <p:cNvPr id="18435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288" y="3276600"/>
            <a:ext cx="4495800" cy="314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pPr>
              <a:defRPr/>
            </a:pPr>
            <a:r>
              <a:rPr lang="ru-RU" sz="3600" dirty="0" smtClean="0"/>
              <a:t>Что делать, чтобы в школе не было буллинга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dirty="0" err="1" smtClean="0">
                <a:solidFill>
                  <a:srgbClr val="FF0000"/>
                </a:solidFill>
              </a:rPr>
              <a:t>Буллинг</a:t>
            </a:r>
            <a:r>
              <a:rPr lang="ru-RU" altLang="ru-RU" dirty="0" smtClean="0">
                <a:solidFill>
                  <a:srgbClr val="FF0000"/>
                </a:solidFill>
              </a:rPr>
              <a:t> - школьная травля!!!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altLang="ru-RU" dirty="0" smtClean="0">
                <a:effectLst/>
              </a:rPr>
              <a:t>  </a:t>
            </a:r>
            <a:r>
              <a:rPr lang="ru-RU" altLang="ru-RU" dirty="0" smtClean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532" y="1102518"/>
            <a:ext cx="4260850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smtClean="0"/>
              <a:t>Буллинг- болезнь группы или проблемы жертвы?</a:t>
            </a:r>
            <a:br>
              <a:rPr lang="ru-RU" altLang="ru-RU" sz="3200" smtClean="0"/>
            </a:br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smtClean="0"/>
              <a:t>Попробуем в этом разобраться.</a:t>
            </a: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590800"/>
            <a:ext cx="2514600" cy="3448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8548" name="Picture 4"/>
          <p:cNvPicPr>
            <a:picLocks noChangeAspect="1" noChangeArrowheads="1"/>
          </p:cNvPicPr>
          <p:nvPr/>
        </p:nvPicPr>
        <p:blipFill>
          <a:blip r:embed="rId3" cstate="email">
            <a:extLst/>
          </a:blip>
          <a:srcRect/>
          <a:stretch>
            <a:fillRect/>
          </a:stretch>
        </p:blipFill>
        <p:spPr bwMode="auto">
          <a:xfrm>
            <a:off x="2597547" y="4274679"/>
            <a:ext cx="2664296" cy="233044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108549" name="Picture 5"/>
          <p:cNvPicPr>
            <a:picLocks noChangeAspect="1" noChangeArrowheads="1"/>
          </p:cNvPicPr>
          <p:nvPr/>
        </p:nvPicPr>
        <p:blipFill>
          <a:blip r:embed="rId4" cstate="email">
            <a:extLst/>
          </a:blip>
          <a:srcRect/>
          <a:stretch>
            <a:fillRect/>
          </a:stretch>
        </p:blipFill>
        <p:spPr bwMode="auto">
          <a:xfrm>
            <a:off x="3357866" y="2061195"/>
            <a:ext cx="2761947" cy="207540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126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346575"/>
            <a:ext cx="2971800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4000" b="0" smtClean="0"/>
              <a:t> </a:t>
            </a:r>
            <a:r>
              <a:rPr lang="ru-RU" altLang="ru-RU" sz="3600" b="0" smtClean="0"/>
              <a:t>Буллинг (bullying,  от анг. bully - хулиган, драчун, задира, грубиян</a:t>
            </a:r>
            <a:r>
              <a:rPr lang="ru-RU" altLang="ru-RU" sz="4000" b="0" smtClean="0"/>
              <a:t>)</a:t>
            </a:r>
            <a:r>
              <a:rPr lang="ru-RU" altLang="ru-RU" sz="400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dirty="0" smtClean="0"/>
              <a:t>Существует несколько видов буллинга: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dirty="0" smtClean="0"/>
              <a:t>•	Вертикальный- когда психологический террор происходит от вышестоящего человека (например по отношению к работнику от руководителя)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dirty="0" smtClean="0"/>
              <a:t>•	Горизонтальный- когда психологический террор исходит от коллег, сверстников.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dirty="0" smtClean="0"/>
              <a:t>•	Скрытый </a:t>
            </a:r>
            <a:r>
              <a:rPr lang="ru-RU" altLang="ru-RU" sz="2400" dirty="0" err="1" smtClean="0"/>
              <a:t>буллинг</a:t>
            </a:r>
            <a:r>
              <a:rPr lang="ru-RU" altLang="ru-RU" sz="2400" dirty="0" smtClean="0"/>
              <a:t> (игнорирование, бойкот, исключение из отношений, манипуляции, намеренное распускание негативных слухов и т.п.) более характерен для девочек.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dirty="0" smtClean="0"/>
              <a:t>•	Прямой </a:t>
            </a:r>
            <a:r>
              <a:rPr lang="ru-RU" altLang="ru-RU" sz="2400" dirty="0" err="1" smtClean="0"/>
              <a:t>буллинг</a:t>
            </a:r>
            <a:r>
              <a:rPr lang="ru-RU" altLang="ru-RU" sz="2400" dirty="0" smtClean="0"/>
              <a:t> включает в себя прямую физическую агрессию, насильственные действия (толчки, удары- физическое воздействие, преследование, запугивание- психологическое воздействие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altLang="ru-RU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274638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 smtClean="0"/>
              <a:t>Природа буллинга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dirty="0" smtClean="0"/>
              <a:t>Природа буллинга непосредственно связана с природой агрессии в человеке. Австрийский учёный-зоолог и зоопсихолог </a:t>
            </a:r>
            <a:r>
              <a:rPr lang="ru-RU" altLang="ru-RU" sz="2400" dirty="0" err="1" smtClean="0"/>
              <a:t>Ко́нрад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Захариас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Ло́ренц</a:t>
            </a:r>
            <a:r>
              <a:rPr lang="ru-RU" altLang="ru-RU" sz="2400" dirty="0" smtClean="0"/>
              <a:t>  проводил интересные исследования внутривидовой агрессии у животных. Он выяснил, что агрессия не является внешним раздражителем, она присутствует в животных и людях изначально. Но, безусловно, уровень агрессии может возрастать и от внешних раздражителей.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dirty="0" smtClean="0"/>
              <a:t>По теории Лоренца у человека слаба мораль, т. е он может причинить зло другому в целях получения для себя выгоды, в отличие от животных. Животные нацелены на сохранение своего вида. Например олень может ударить копытом льва, но между собой олени борются только рогами.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altLang="ru-RU" sz="2800" dirty="0" smtClean="0"/>
          </a:p>
        </p:txBody>
      </p:sp>
      <p:pic>
        <p:nvPicPr>
          <p:cNvPr id="717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288" y="4572000"/>
            <a:ext cx="389572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dirty="0" smtClean="0"/>
              <a:t>Последствия буллинга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 err="1" smtClean="0"/>
              <a:t>Буллинг</a:t>
            </a:r>
            <a:r>
              <a:rPr lang="ru-RU" altLang="ru-RU" sz="2800" dirty="0" smtClean="0"/>
              <a:t> наносит существенный вред всем, кто в него вовлечен. Пострадавшие дети не только страдают от физической агрессии, но и получают психологическую травму, которая влияет на самооценку ребенка и может оказывать длительное воздействие на социальную адаптацию ребенка. Снижение успеваемости, отказ посещать школу, </a:t>
            </a:r>
            <a:r>
              <a:rPr lang="ru-RU" altLang="ru-RU" sz="2800" dirty="0" err="1" smtClean="0"/>
              <a:t>самоповреждающее</a:t>
            </a:r>
            <a:r>
              <a:rPr lang="ru-RU" altLang="ru-RU" sz="2800" dirty="0" smtClean="0"/>
              <a:t> поведение - наиболее частые последствия буллинга.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 smtClean="0"/>
              <a:t>Дети агрессоры чаще других детей попадают в криминальные истории, формируют искажённое представление о разрешении конфликтов и социальном взаимодействии.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altLang="ru-RU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dirty="0" smtClean="0"/>
              <a:t>Основные типы буллинга: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«социальный»-косвенная агрессия;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«физический»- агрессия с физическим насилием;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поведенческий-- преследователь  вынуждает жертву перенести оскорбительные и унижающие для неё чувства собственного достоинства; вербальная агрессия: сплетни, интриги, вымогательства, шантаж; возможны бойкоты жертве, различные «пакости»(похищение тетрадей с домашней работой)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 словестный- унижение непристойными словами, кличками;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400" smtClean="0"/>
              <a:t> разновидность  школьного  буллинга-  кибербуллинг  -жертва получает оскорбления на свой электронный адрес или через другие электронные устройства. </a:t>
            </a:r>
            <a:br>
              <a:rPr lang="ru-RU" altLang="ru-RU" sz="2400" smtClean="0"/>
            </a:br>
            <a:endParaRPr lang="ru-RU" altLang="ru-RU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Инициаторы травли: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2400" smtClean="0"/>
              <a:t>мечтающие стать лидерами в классе,</a:t>
            </a:r>
          </a:p>
          <a:p>
            <a:pPr eaLnBrk="1" hangingPunct="1">
              <a:defRPr/>
            </a:pPr>
            <a:r>
              <a:rPr lang="ru-RU" altLang="ru-RU" sz="2400" smtClean="0"/>
              <a:t>желающие быть в центре внимания,</a:t>
            </a:r>
          </a:p>
          <a:p>
            <a:pPr eaLnBrk="1" hangingPunct="1">
              <a:defRPr/>
            </a:pPr>
            <a:r>
              <a:rPr lang="ru-RU" altLang="ru-RU" sz="2400" smtClean="0"/>
              <a:t>уверенные в своём превосходстве над жертвой,</a:t>
            </a:r>
          </a:p>
          <a:p>
            <a:pPr eaLnBrk="1" hangingPunct="1">
              <a:defRPr/>
            </a:pPr>
            <a:r>
              <a:rPr lang="ru-RU" altLang="ru-RU" sz="2400" smtClean="0"/>
              <a:t>стремящиеся самоутвердиться в жертве,</a:t>
            </a:r>
          </a:p>
          <a:p>
            <a:pPr eaLnBrk="1" hangingPunct="1">
              <a:defRPr/>
            </a:pPr>
            <a:r>
              <a:rPr lang="ru-RU" altLang="ru-RU" sz="2400" smtClean="0"/>
              <a:t>дети агрессивных родителей,</a:t>
            </a:r>
          </a:p>
          <a:p>
            <a:pPr eaLnBrk="1" hangingPunct="1">
              <a:defRPr/>
            </a:pPr>
            <a:r>
              <a:rPr lang="ru-RU" altLang="ru-RU" sz="2400" smtClean="0"/>
              <a:t>дети с высоким уровнем притязаний,</a:t>
            </a:r>
          </a:p>
          <a:p>
            <a:pPr eaLnBrk="1" hangingPunct="1">
              <a:defRPr/>
            </a:pPr>
            <a:r>
              <a:rPr lang="ru-RU" altLang="ru-RU" sz="2400" smtClean="0"/>
              <a:t>интуитивно чувствующие,что жертва не окажет сопротивления</a:t>
            </a:r>
          </a:p>
          <a:p>
            <a:pPr eaLnBrk="1" hangingPunct="1">
              <a:defRPr/>
            </a:pPr>
            <a:endParaRPr lang="ru-RU" altLang="ru-RU" sz="2400" smtClean="0"/>
          </a:p>
          <a:p>
            <a:pPr eaLnBrk="1" hangingPunct="1">
              <a:defRPr/>
            </a:pPr>
            <a:endParaRPr lang="ru-RU" altLang="ru-RU" sz="2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Союзники агрессора: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smtClean="0"/>
              <a:t> боящиеся быть на месте жертвы;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smtClean="0"/>
              <a:t> не желающие выделяться из толпы одноклассников;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smtClean="0"/>
              <a:t> дорожащие своими отношениями с лидером травли 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smtClean="0"/>
              <a:t> не умеющие  сопереживать и сочувствовать другим;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smtClean="0"/>
              <a:t>  без собственной инициативы;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smtClean="0"/>
              <a:t>  принимающие   травлю за развлечение;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smtClean="0"/>
              <a:t> дети жестоких родителей;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smtClean="0"/>
              <a:t>  озлобленные  ровесники, мечтающие  взять реванш  за  свои  унижения;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400" smtClean="0"/>
              <a:t> из неблагополучных семей, испытавшие страх наказания.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8">
      <a:dk1>
        <a:srgbClr val="4B2500"/>
      </a:dk1>
      <a:lt1>
        <a:srgbClr val="F9F0D3"/>
      </a:lt1>
      <a:dk2>
        <a:srgbClr val="A69564"/>
      </a:dk2>
      <a:lt2>
        <a:srgbClr val="EFDEAF"/>
      </a:lt2>
      <a:accent1>
        <a:srgbClr val="FFFFE3"/>
      </a:accent1>
      <a:accent2>
        <a:srgbClr val="BFBFA7"/>
      </a:accent2>
      <a:accent3>
        <a:srgbClr val="FBF6E6"/>
      </a:accent3>
      <a:accent4>
        <a:srgbClr val="3F1E00"/>
      </a:accent4>
      <a:accent5>
        <a:srgbClr val="FFFFEF"/>
      </a:accent5>
      <a:accent6>
        <a:srgbClr val="ADAD97"/>
      </a:accent6>
      <a:hlink>
        <a:srgbClr val="7B6D47"/>
      </a:hlink>
      <a:folHlink>
        <a:srgbClr val="A99D2F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274</TotalTime>
  <Words>492</Words>
  <Application>Microsoft Office PowerPoint</Application>
  <PresentationFormat>Экран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Течение</vt:lpstr>
      <vt:lpstr>Семинар-практикум «Фактор, вызывающий стресс вне дома. Школа и друзья. Проблема буллинга. </vt:lpstr>
      <vt:lpstr>Буллинг - школьная травля!!!</vt:lpstr>
      <vt:lpstr> Буллинг- болезнь группы или проблемы жертвы?  Попробуем в этом разобраться.</vt:lpstr>
      <vt:lpstr> Буллинг (bullying,  от анг. bully - хулиган, драчун, задира, грубиян) </vt:lpstr>
      <vt:lpstr>Природа буллинга</vt:lpstr>
      <vt:lpstr>Последствия буллинга</vt:lpstr>
      <vt:lpstr>Основные типы буллинга:</vt:lpstr>
      <vt:lpstr>Инициаторы травли:</vt:lpstr>
      <vt:lpstr>Союзники агрессора:</vt:lpstr>
      <vt:lpstr>Жертвы буллинга:</vt:lpstr>
      <vt:lpstr>Жертвами буллинга могут стать дети:</vt:lpstr>
      <vt:lpstr>Чувства агрессора:</vt:lpstr>
      <vt:lpstr>Чувства жертвы</vt:lpstr>
      <vt:lpstr>Чувства свидетелей:</vt:lpstr>
      <vt:lpstr>Разрешение ситуации буллинга.</vt:lpstr>
      <vt:lpstr>Что делать, чтобы в школе не было буллинга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Марина</dc:creator>
  <cp:lastModifiedBy>Психологи</cp:lastModifiedBy>
  <cp:revision>12</cp:revision>
  <cp:lastPrinted>1601-01-01T00:00:00Z</cp:lastPrinted>
  <dcterms:created xsi:type="dcterms:W3CDTF">2015-01-19T08:10:46Z</dcterms:created>
  <dcterms:modified xsi:type="dcterms:W3CDTF">2023-07-17T04:58:32Z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329966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  <property fmtid="{D5CDD505-2E9C-101B-9397-08002B2CF9AE}" pid="5" name="Version">
    <vt:i4>1</vt:i4>
  </property>
</Properties>
</file>