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82" r:id="rId22"/>
    <p:sldId id="277" r:id="rId23"/>
    <p:sldId id="283" r:id="rId24"/>
    <p:sldId id="275" r:id="rId25"/>
    <p:sldId id="284" r:id="rId26"/>
    <p:sldId id="278" r:id="rId27"/>
    <p:sldId id="279" r:id="rId28"/>
    <p:sldId id="280" r:id="rId29"/>
    <p:sldId id="281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2" r:id="rId57"/>
  </p:sldIdLst>
  <p:sldSz cx="12192000" cy="6858000"/>
  <p:notesSz cx="6858000" cy="9144000"/>
  <p:embeddedFontLst>
    <p:embeddedFont>
      <p:font typeface="Calibri Light" panose="020F0302020204030204" pitchFamily="34" charset="0"/>
      <p:regular r:id="rId58"/>
      <p:italic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90" d="100"/>
          <a:sy n="90" d="100"/>
        </p:scale>
        <p:origin x="-1362" y="-6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1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2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3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1792E-6AF7-4AFF-A0C0-F8061271C56D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E0938-EBB9-4F10-B248-87E0405EAD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920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1792E-6AF7-4AFF-A0C0-F8061271C56D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E0938-EBB9-4F10-B248-87E0405EAD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613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1792E-6AF7-4AFF-A0C0-F8061271C56D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E0938-EBB9-4F10-B248-87E0405EAD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142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1792E-6AF7-4AFF-A0C0-F8061271C56D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E0938-EBB9-4F10-B248-87E0405EAD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563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1792E-6AF7-4AFF-A0C0-F8061271C56D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E0938-EBB9-4F10-B248-87E0405EAD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186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1792E-6AF7-4AFF-A0C0-F8061271C56D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E0938-EBB9-4F10-B248-87E0405EAD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978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1792E-6AF7-4AFF-A0C0-F8061271C56D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E0938-EBB9-4F10-B248-87E0405EAD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075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1792E-6AF7-4AFF-A0C0-F8061271C56D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E0938-EBB9-4F10-B248-87E0405EAD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227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1792E-6AF7-4AFF-A0C0-F8061271C56D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E0938-EBB9-4F10-B248-87E0405EAD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542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1792E-6AF7-4AFF-A0C0-F8061271C56D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E0938-EBB9-4F10-B248-87E0405EAD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988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1792E-6AF7-4AFF-A0C0-F8061271C56D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E0938-EBB9-4F10-B248-87E0405EAD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635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1792E-6AF7-4AFF-A0C0-F8061271C56D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E0938-EBB9-4F10-B248-87E0405EAD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96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1549400"/>
            <a:ext cx="9156700" cy="530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18" y="43656"/>
            <a:ext cx="1371631" cy="14073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1" y="203199"/>
            <a:ext cx="8040792" cy="52568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050" name="Picture 2" descr="https://top-fon.com/uploads/posts/2023-01/1674627134_top-fon-com-p-fon-dlya-prezentatsii-po-izbiratelnomu-pra-117.jp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4" t="10702" r="26735" b="19140"/>
          <a:stretch/>
        </p:blipFill>
        <p:spPr bwMode="auto">
          <a:xfrm>
            <a:off x="9194800" y="3654425"/>
            <a:ext cx="1892300" cy="171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2268914"/>
            <a:ext cx="11887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Bebas Neue Bold" panose="020B0606020202050201" pitchFamily="34" charset="-52"/>
              </a:rPr>
              <a:t>Готовимся  к </a:t>
            </a:r>
          </a:p>
          <a:p>
            <a:r>
              <a:rPr lang="ru-RU" sz="6600" b="1" dirty="0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Bebas Neue Bold" panose="020B0606020202050201" pitchFamily="34" charset="-52"/>
              </a:rPr>
              <a:t>Единому  дню  голосования.</a:t>
            </a:r>
          </a:p>
          <a:p>
            <a:r>
              <a:rPr lang="ru-RU" sz="66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Bebas Neue Bold" panose="020B0606020202050201" pitchFamily="34" charset="-52"/>
              </a:rPr>
              <a:t>Что  надо  знать.</a:t>
            </a:r>
            <a:endParaRPr lang="ru-RU" sz="6600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FF0000"/>
              </a:solidFill>
              <a:latin typeface="Bebas Neue Bold" panose="020B0606020202050201" pitchFamily="34" charset="-52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0" y="6052456"/>
            <a:ext cx="12192000" cy="805545"/>
            <a:chOff x="0" y="6052456"/>
            <a:chExt cx="12192000" cy="805545"/>
          </a:xfrm>
        </p:grpSpPr>
        <p:pic>
          <p:nvPicPr>
            <p:cNvPr id="16" name="Picture 4" descr="https://sun9-48.userapi.com/c830509/v830509197/1281c6/TVT6sAPFSBs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52456"/>
              <a:ext cx="3432989" cy="805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https://sun9-48.userapi.com/c830509/v830509197/1281c6/TVT6sAPFSBs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7761" y="6052457"/>
              <a:ext cx="3432989" cy="805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https://sun9-48.userapi.com/c830509/v830509197/1281c6/TVT6sAPFSBs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1250" y="6052458"/>
              <a:ext cx="3432989" cy="805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https://sun9-48.userapi.com/c830509/v830509197/1281c6/TVT6sAPFSBs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9011" y="6052459"/>
              <a:ext cx="3432989" cy="805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2" descr="https://e7.pngegg.com/pngimages/422/853/png-clipart-voting-election-united-states-one-man-one-vote-politics-ticket-text-united-states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115" y="1265237"/>
            <a:ext cx="1463812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98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26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69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58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277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83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53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26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511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302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01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49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92000" cy="8528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1547446" cy="15210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16" y="154689"/>
            <a:ext cx="1213812" cy="1245394"/>
          </a:xfrm>
          <a:prstGeom prst="rect">
            <a:avLst/>
          </a:prstGeom>
        </p:spPr>
      </p:pic>
      <p:pic>
        <p:nvPicPr>
          <p:cNvPr id="10" name="Picture 4" descr="https://sun9-48.userapi.com/c830509/v830509197/1281c6/TVT6sAPFSB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2456"/>
            <a:ext cx="3432989" cy="80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sun9-48.userapi.com/c830509/v830509197/1281c6/TVT6sAPFSB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761" y="6052457"/>
            <a:ext cx="3432989" cy="80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sun9-48.userapi.com/c830509/v830509197/1281c6/TVT6sAPFSB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250" y="6052458"/>
            <a:ext cx="3432989" cy="80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sun9-48.userapi.com/c830509/v830509197/1281c6/TVT6sAPFSB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011" y="6052459"/>
            <a:ext cx="3432989" cy="80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0" y="172135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effectLst/>
                <a:latin typeface="Bebas Neue Bold" panose="020B0606020202050201" pitchFamily="34" charset="-52"/>
                <a:ea typeface="Calibri" panose="020F0502020204030204" pitchFamily="34" charset="0"/>
              </a:rPr>
              <a:t>Гомельский областной совет депутатов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Bebas Neue Bold" panose="020B0606020202050201" pitchFamily="34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80065" y="2489672"/>
            <a:ext cx="8299590" cy="1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4800" b="1" dirty="0" smtClean="0">
                <a:solidFill>
                  <a:srgbClr val="C00000"/>
                </a:solidFill>
                <a:latin typeface="Bebas Neue Bold" panose="020B0606020202050201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МЕЛЬНИКОВА ГАЛИНА ВЛАДИМИРОВНА</a:t>
            </a:r>
            <a:endParaRPr lang="ru-RU" sz="4800" b="1" dirty="0" smtClean="0">
              <a:solidFill>
                <a:srgbClr val="C00000"/>
              </a:solidFill>
              <a:effectLst/>
              <a:latin typeface="Bebas Neue Bold" panose="020B0606020202050201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/>
                <a:latin typeface="Bebas Neue Bold" panose="020B0606020202050201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schemeClr val="accent1">
                  <a:lumMod val="50000"/>
                </a:schemeClr>
              </a:solidFill>
              <a:effectLst/>
              <a:latin typeface="Bebas Neue Bold" panose="020B0606020202050201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831334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u="sng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00000"/>
                </a:solidFill>
                <a:effectLst/>
                <a:latin typeface="Bebas Neue Bold" panose="020B0606020202050201" pitchFamily="34" charset="-52"/>
                <a:ea typeface="Calibri" panose="020F0502020204030204" pitchFamily="34" charset="0"/>
              </a:rPr>
              <a:t> </a:t>
            </a:r>
            <a:endParaRPr lang="ru-RU" sz="4800" u="sng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rgbClr val="C00000"/>
              </a:solidFill>
              <a:latin typeface="Bebas Neue Bold" panose="020B0606020202050201" pitchFamily="34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2031" y="2628900"/>
            <a:ext cx="3059723" cy="3213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s://w7.pngwing.com/pngs/44/624/png-transparent-avatar-people-person-business-user-man-character-set-icon-portrai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2717800"/>
            <a:ext cx="3031226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op-fon.com/uploads/posts/2023-02/1675309649_top-fon-com-p-galochka-dlya-prezentatsii-bez-fona-15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599" y="3209924"/>
            <a:ext cx="2797175" cy="279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gp.by/upload/medialibrary/25e/25ef2e5849ad5279b0105e50e5bad5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15" y="1496286"/>
            <a:ext cx="3151353" cy="455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22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92000" cy="8528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1547446" cy="15210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16" y="154689"/>
            <a:ext cx="1213812" cy="1245394"/>
          </a:xfrm>
          <a:prstGeom prst="rect">
            <a:avLst/>
          </a:prstGeom>
        </p:spPr>
      </p:pic>
      <p:pic>
        <p:nvPicPr>
          <p:cNvPr id="10" name="Picture 4" descr="https://sun9-48.userapi.com/c830509/v830509197/1281c6/TVT6sAPFSB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2456"/>
            <a:ext cx="3432989" cy="80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sun9-48.userapi.com/c830509/v830509197/1281c6/TVT6sAPFSB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761" y="6052457"/>
            <a:ext cx="3432989" cy="80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sun9-48.userapi.com/c830509/v830509197/1281c6/TVT6sAPFSB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250" y="6052458"/>
            <a:ext cx="3432989" cy="80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sun9-48.userapi.com/c830509/v830509197/1281c6/TVT6sAPFSB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011" y="6052459"/>
            <a:ext cx="3432989" cy="80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0" y="172135"/>
            <a:ext cx="12192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err="1" smtClean="0">
                <a:solidFill>
                  <a:schemeClr val="accent1">
                    <a:lumMod val="50000"/>
                  </a:schemeClr>
                </a:solidFill>
                <a:latin typeface="Bebas Neue Bold" panose="020B0606020202050201" pitchFamily="34" charset="-52"/>
                <a:ea typeface="Calibri" panose="020F0502020204030204" pitchFamily="34" charset="0"/>
              </a:rPr>
              <a:t>Жлобинский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Bebas Neue Bold" panose="020B0606020202050201" pitchFamily="34" charset="-52"/>
                <a:ea typeface="Calibri" panose="020F0502020204030204" pitchFamily="34" charset="0"/>
              </a:rPr>
              <a:t>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Bebas Neue Bold" panose="020B0606020202050201" pitchFamily="34" charset="-52"/>
                <a:ea typeface="Calibri" panose="020F0502020204030204" pitchFamily="34" charset="0"/>
              </a:rPr>
              <a:t>районный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effectLst/>
                <a:latin typeface="Bebas Neue Bold" panose="020B0606020202050201" pitchFamily="34" charset="-52"/>
                <a:ea typeface="Calibri" panose="020F0502020204030204" pitchFamily="34" charset="0"/>
              </a:rPr>
              <a:t> совет депутатов</a:t>
            </a:r>
            <a:endParaRPr lang="ru-RU" sz="1100" dirty="0" smtClean="0">
              <a:solidFill>
                <a:srgbClr val="C00000"/>
              </a:solidFill>
              <a:latin typeface="Bebas Neue Bold" panose="020B0606020202050201" pitchFamily="34" charset="-52"/>
            </a:endParaRPr>
          </a:p>
          <a:p>
            <a:pPr algn="ctr"/>
            <a:r>
              <a:rPr lang="ru-RU" sz="3600" dirty="0" smtClean="0">
                <a:solidFill>
                  <a:srgbClr val="C00000"/>
                </a:solidFill>
                <a:latin typeface="Bebas Neue Bold" panose="020B0606020202050201" pitchFamily="34" charset="-52"/>
              </a:rPr>
              <a:t>СТРУКТУРА</a:t>
            </a:r>
            <a:endParaRPr lang="ru-RU" sz="3600" dirty="0">
              <a:solidFill>
                <a:srgbClr val="C00000"/>
              </a:solidFill>
              <a:latin typeface="Bebas Neue Bold" panose="020B0606020202050201" pitchFamily="34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092" y="1881188"/>
            <a:ext cx="1964717" cy="3635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Bebas Neue Bold" panose="020B0606020202050201" pitchFamily="34" charset="-52"/>
              </a:rPr>
              <a:t>Руководство</a:t>
            </a:r>
          </a:p>
          <a:p>
            <a:pPr algn="ctr"/>
            <a:endParaRPr lang="ru-RU" sz="2800" dirty="0" smtClean="0">
              <a:latin typeface="Bebas Neue Bold" panose="020B0606020202050201" pitchFamily="34" charset="-52"/>
            </a:endParaRP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Bebas Neue Bold" panose="020B0606020202050201" pitchFamily="34" charset="-52"/>
              </a:rPr>
              <a:t>Председатель</a:t>
            </a:r>
          </a:p>
          <a:p>
            <a:pPr algn="ctr"/>
            <a:r>
              <a:rPr lang="ru-RU" sz="2000" dirty="0" err="1" smtClean="0">
                <a:latin typeface="Bebas Neue Bold" panose="020B0606020202050201" pitchFamily="34" charset="-52"/>
              </a:rPr>
              <a:t>Сергейко</a:t>
            </a:r>
            <a:r>
              <a:rPr lang="ru-RU" sz="2000" dirty="0" smtClean="0">
                <a:latin typeface="Bebas Neue Bold" panose="020B0606020202050201" pitchFamily="34" charset="-52"/>
              </a:rPr>
              <a:t> Владимир Борисович</a:t>
            </a:r>
            <a:endParaRPr lang="ru-RU" sz="2000" dirty="0" smtClean="0">
              <a:latin typeface="Bebas Neue Bold" panose="020B0606020202050201" pitchFamily="34" charset="-52"/>
            </a:endParaRPr>
          </a:p>
          <a:p>
            <a:pPr algn="ctr"/>
            <a:endParaRPr lang="ru-RU" sz="2400" dirty="0" smtClean="0">
              <a:latin typeface="Bebas Neue Bold" panose="020B0606020202050201" pitchFamily="34" charset="-52"/>
            </a:endParaRP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Bebas Neue Bold" panose="020B0606020202050201" pitchFamily="34" charset="-52"/>
              </a:rPr>
              <a:t>Заместитель председателя</a:t>
            </a:r>
          </a:p>
          <a:p>
            <a:pPr algn="ctr"/>
            <a:r>
              <a:rPr lang="ru-RU" sz="2000" dirty="0" err="1"/>
              <a:t>Белькович</a:t>
            </a:r>
            <a:r>
              <a:rPr lang="ru-RU" sz="2000" dirty="0"/>
              <a:t> Инна </a:t>
            </a:r>
            <a:r>
              <a:rPr lang="ru-RU" sz="2000" dirty="0" smtClean="0"/>
              <a:t>Алексеевна</a:t>
            </a:r>
            <a:endParaRPr lang="ru-RU" sz="2000" dirty="0">
              <a:latin typeface="Bebas Neue Bold" panose="020B0606020202050201" pitchFamily="34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150624" y="1881188"/>
            <a:ext cx="1672076" cy="3635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ebas Neue Bold" panose="020B0606020202050201" pitchFamily="34" charset="-52"/>
              </a:rPr>
              <a:t>Президиум </a:t>
            </a:r>
            <a:r>
              <a:rPr lang="ru-RU" sz="2000" dirty="0" err="1" smtClean="0">
                <a:latin typeface="Bebas Neue Bold" panose="020B0606020202050201" pitchFamily="34" charset="-52"/>
              </a:rPr>
              <a:t>Жлоб</a:t>
            </a:r>
            <a:r>
              <a:rPr lang="ru-RU" sz="2000" dirty="0" err="1" smtClean="0">
                <a:latin typeface="Bebas Neue Bold" panose="020B0606020202050201" pitchFamily="34" charset="-52"/>
              </a:rPr>
              <a:t>инского</a:t>
            </a:r>
            <a:endParaRPr lang="ru-RU" sz="2000" dirty="0" smtClean="0">
              <a:latin typeface="Bebas Neue Bold" panose="020B0606020202050201" pitchFamily="34" charset="-52"/>
            </a:endParaRPr>
          </a:p>
          <a:p>
            <a:pPr algn="ctr"/>
            <a:r>
              <a:rPr lang="ru-RU" sz="2000" dirty="0" smtClean="0">
                <a:latin typeface="Bebas Neue Bold" panose="020B0606020202050201" pitchFamily="34" charset="-52"/>
              </a:rPr>
              <a:t>районного </a:t>
            </a:r>
            <a:r>
              <a:rPr lang="ru-RU" sz="2000" dirty="0">
                <a:latin typeface="Bebas Neue Bold" panose="020B0606020202050201" pitchFamily="34" charset="-52"/>
              </a:rPr>
              <a:t>совета </a:t>
            </a:r>
            <a:r>
              <a:rPr lang="ru-RU" sz="2000" dirty="0" smtClean="0">
                <a:latin typeface="Bebas Neue Bold" panose="020B0606020202050201" pitchFamily="34" charset="-52"/>
              </a:rPr>
              <a:t>депутатов</a:t>
            </a:r>
          </a:p>
          <a:p>
            <a:pPr algn="ctr"/>
            <a:endParaRPr lang="ru-RU" sz="2000" dirty="0">
              <a:latin typeface="Bebas Neue Bold" panose="020B0606020202050201" pitchFamily="34" charset="-5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942538" y="1881188"/>
            <a:ext cx="2153462" cy="3635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Bebas Neue Bold" panose="020B0606020202050201" pitchFamily="34" charset="-52"/>
              </a:rPr>
              <a:t>Депутаты </a:t>
            </a:r>
            <a:r>
              <a:rPr lang="ru-RU" sz="2400" dirty="0" err="1" smtClean="0">
                <a:latin typeface="Bebas Neue Bold" panose="020B0606020202050201" pitchFamily="34" charset="-52"/>
              </a:rPr>
              <a:t>Жлоб</a:t>
            </a:r>
            <a:r>
              <a:rPr lang="ru-RU" sz="2400" dirty="0" err="1" smtClean="0">
                <a:latin typeface="Bebas Neue Bold" panose="020B0606020202050201" pitchFamily="34" charset="-52"/>
              </a:rPr>
              <a:t>инского</a:t>
            </a:r>
            <a:endParaRPr lang="ru-RU" sz="2400" dirty="0">
              <a:latin typeface="Bebas Neue Bold" panose="020B0606020202050201" pitchFamily="34" charset="-52"/>
            </a:endParaRPr>
          </a:p>
          <a:p>
            <a:pPr algn="ctr"/>
            <a:r>
              <a:rPr lang="ru-RU" sz="2400" dirty="0">
                <a:latin typeface="Bebas Neue Bold" panose="020B0606020202050201" pitchFamily="34" charset="-52"/>
              </a:rPr>
              <a:t>районного совета депутатов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Bebas Neue Bold" panose="020B0606020202050201" pitchFamily="34" charset="-52"/>
              </a:rPr>
              <a:t>(__ депутатов)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210300" y="1881188"/>
            <a:ext cx="1963232" cy="3635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ebas Neue Bold" panose="020B0606020202050201" pitchFamily="34" charset="-52"/>
              </a:rPr>
              <a:t>Постоянные комиссии </a:t>
            </a:r>
            <a:r>
              <a:rPr lang="ru-RU" sz="2000" dirty="0" err="1" smtClean="0">
                <a:latin typeface="Bebas Neue Bold" panose="020B0606020202050201" pitchFamily="34" charset="-52"/>
              </a:rPr>
              <a:t>Жлоб</a:t>
            </a:r>
            <a:r>
              <a:rPr lang="ru-RU" sz="2000" dirty="0" err="1" smtClean="0">
                <a:latin typeface="Bebas Neue Bold" panose="020B0606020202050201" pitchFamily="34" charset="-52"/>
              </a:rPr>
              <a:t>инского</a:t>
            </a:r>
            <a:endParaRPr lang="ru-RU" sz="2000" dirty="0">
              <a:latin typeface="Bebas Neue Bold" panose="020B0606020202050201" pitchFamily="34" charset="-52"/>
            </a:endParaRPr>
          </a:p>
          <a:p>
            <a:pPr algn="ctr"/>
            <a:r>
              <a:rPr lang="ru-RU" sz="2000" dirty="0">
                <a:latin typeface="Bebas Neue Bold" panose="020B0606020202050201" pitchFamily="34" charset="-52"/>
              </a:rPr>
              <a:t>районного совета депутатов</a:t>
            </a:r>
          </a:p>
          <a:p>
            <a:pPr algn="ctr"/>
            <a:endParaRPr lang="ru-RU" sz="2000" dirty="0" smtClean="0">
              <a:latin typeface="Bebas Neue Bold" panose="020B0606020202050201" pitchFamily="34" charset="-52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471744" y="1969425"/>
            <a:ext cx="1619737" cy="3581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ebas Neue Bold" panose="020B0606020202050201" pitchFamily="34" charset="-52"/>
              </a:rPr>
              <a:t>МОЛОДЕЖНЫЙ СОВЕТ ПРИ </a:t>
            </a:r>
            <a:r>
              <a:rPr lang="ru-RU" sz="2000" dirty="0" err="1" smtClean="0">
                <a:latin typeface="Bebas Neue Bold" panose="020B0606020202050201" pitchFamily="34" charset="-52"/>
              </a:rPr>
              <a:t>Жлоб</a:t>
            </a:r>
            <a:r>
              <a:rPr lang="ru-RU" sz="2000" dirty="0" err="1" smtClean="0">
                <a:latin typeface="Bebas Neue Bold" panose="020B0606020202050201" pitchFamily="34" charset="-52"/>
              </a:rPr>
              <a:t>инском</a:t>
            </a:r>
            <a:endParaRPr lang="ru-RU" sz="2000" dirty="0" smtClean="0">
              <a:latin typeface="Bebas Neue Bold" panose="020B0606020202050201" pitchFamily="34" charset="-52"/>
            </a:endParaRPr>
          </a:p>
          <a:p>
            <a:pPr algn="ctr"/>
            <a:r>
              <a:rPr lang="ru-RU" sz="2000" dirty="0" smtClean="0">
                <a:latin typeface="Bebas Neue Bold" panose="020B0606020202050201" pitchFamily="34" charset="-52"/>
              </a:rPr>
              <a:t>Районном совете депутатов</a:t>
            </a:r>
            <a:endParaRPr lang="ru-RU" sz="2000" dirty="0">
              <a:latin typeface="Bebas Neue Bold" panose="020B0606020202050201" pitchFamily="34" charset="-52"/>
            </a:endParaRPr>
          </a:p>
          <a:p>
            <a:pPr algn="ctr"/>
            <a:endParaRPr lang="ru-RU" sz="2000" dirty="0">
              <a:latin typeface="Bebas Neue Bold" panose="020B0606020202050201" pitchFamily="34" charset="-52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261350" y="1308100"/>
            <a:ext cx="2146300" cy="97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ebas Neue Bold" panose="020B0606020202050201" pitchFamily="34" charset="-52"/>
              </a:rPr>
              <a:t>По мандатам, законности, местному управлению и самоуправлению</a:t>
            </a:r>
            <a:endParaRPr lang="ru-RU" sz="1600" dirty="0">
              <a:latin typeface="Bebas Neue Bold" panose="020B0606020202050201" pitchFamily="34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261350" y="2316480"/>
            <a:ext cx="2146300" cy="800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ebas Neue Bold" panose="020B0606020202050201" pitchFamily="34" charset="-52"/>
              </a:rPr>
              <a:t>По экономике, бюджету, финансам и коммунальной собственности</a:t>
            </a:r>
            <a:endParaRPr lang="ru-RU" sz="1600" dirty="0">
              <a:latin typeface="Bebas Neue Bold" panose="020B0606020202050201" pitchFamily="34" charset="-52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61350" y="3154680"/>
            <a:ext cx="2146300" cy="911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Bebas Neue Bold" panose="020B0606020202050201" pitchFamily="34" charset="-52"/>
              </a:rPr>
              <a:t>По аграрным вопросам, экологии и проблемам преодоления последствий катастрофы на Чернобыльской АЭС</a:t>
            </a:r>
            <a:endParaRPr lang="ru-RU" sz="1200" dirty="0">
              <a:latin typeface="Bebas Neue Bold" panose="020B0606020202050201" pitchFamily="34" charset="-52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261350" y="4096861"/>
            <a:ext cx="2146300" cy="939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ebas Neue Bold" panose="020B0606020202050201" pitchFamily="34" charset="-52"/>
              </a:rPr>
              <a:t>По промышленности, строительству, транспорту, связи и жилищно-коммунальному хозяйству</a:t>
            </a:r>
            <a:endParaRPr lang="ru-RU" sz="1600" dirty="0">
              <a:latin typeface="Bebas Neue Bold" panose="020B0606020202050201" pitchFamily="34" charset="-52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261350" y="5072221"/>
            <a:ext cx="2146300" cy="939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ebas Neue Bold" panose="020B0606020202050201" pitchFamily="34" charset="-52"/>
              </a:rPr>
              <a:t>По развитию социальной сферы</a:t>
            </a:r>
            <a:endParaRPr lang="ru-RU" sz="2000" dirty="0">
              <a:latin typeface="Bebas Neue Bold" panose="020B0606020202050201" pitchFamily="34" charset="-52"/>
            </a:endParaRPr>
          </a:p>
        </p:txBody>
      </p:sp>
      <p:sp>
        <p:nvSpPr>
          <p:cNvPr id="26" name="Стрелка вправо 25"/>
          <p:cNvSpPr/>
          <p:nvPr/>
        </p:nvSpPr>
        <p:spPr>
          <a:xfrm rot="19855328">
            <a:off x="7990463" y="1989170"/>
            <a:ext cx="398834" cy="194553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 rot="20973957">
            <a:off x="7996947" y="2734958"/>
            <a:ext cx="398834" cy="194553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>
            <a:off x="7983979" y="3490473"/>
            <a:ext cx="398834" cy="194553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 rot="1168906">
            <a:off x="7980737" y="4391903"/>
            <a:ext cx="398834" cy="194553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 rot="1854283">
            <a:off x="7987223" y="5225239"/>
            <a:ext cx="398834" cy="194553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38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842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92000" cy="8528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1547446" cy="15210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16" y="154689"/>
            <a:ext cx="1213812" cy="1245394"/>
          </a:xfrm>
          <a:prstGeom prst="rect">
            <a:avLst/>
          </a:prstGeom>
        </p:spPr>
      </p:pic>
      <p:pic>
        <p:nvPicPr>
          <p:cNvPr id="10" name="Picture 4" descr="https://sun9-48.userapi.com/c830509/v830509197/1281c6/TVT6sAPFSB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2456"/>
            <a:ext cx="3432989" cy="80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sun9-48.userapi.com/c830509/v830509197/1281c6/TVT6sAPFSB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761" y="6052457"/>
            <a:ext cx="3432989" cy="80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sun9-48.userapi.com/c830509/v830509197/1281c6/TVT6sAPFSB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250" y="6052458"/>
            <a:ext cx="3432989" cy="80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sun9-48.userapi.com/c830509/v830509197/1281c6/TVT6sAPFSB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011" y="6052459"/>
            <a:ext cx="3432989" cy="80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0" y="172135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Bebas Neue Bold" panose="020B0606020202050201" pitchFamily="34" charset="-52"/>
                <a:ea typeface="Calibri" panose="020F0502020204030204" pitchFamily="34" charset="0"/>
              </a:rPr>
              <a:t>Жлобинский</a:t>
            </a: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effectLst/>
                <a:latin typeface="Bebas Neue Bold" panose="020B0606020202050201" pitchFamily="34" charset="-52"/>
                <a:ea typeface="Calibri" panose="020F0502020204030204" pitchFamily="34" charset="0"/>
              </a:rPr>
              <a:t> </a:t>
            </a: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effectLst/>
                <a:latin typeface="Bebas Neue Bold" panose="020B0606020202050201" pitchFamily="34" charset="-52"/>
                <a:ea typeface="Calibri" panose="020F0502020204030204" pitchFamily="34" charset="0"/>
              </a:rPr>
              <a:t>совет депутатов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Bebas Neue Bold" panose="020B0606020202050201" pitchFamily="34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76577" y="2680172"/>
            <a:ext cx="7658577" cy="1179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4800" dirty="0" err="1" smtClean="0">
                <a:solidFill>
                  <a:srgbClr val="C00000"/>
                </a:solidFill>
                <a:effectLst/>
                <a:latin typeface="Bebas Neue Bold" panose="020B0606020202050201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Сергейко</a:t>
            </a:r>
            <a:r>
              <a:rPr lang="ru-RU" sz="4800" dirty="0" smtClean="0">
                <a:solidFill>
                  <a:srgbClr val="C00000"/>
                </a:solidFill>
                <a:effectLst/>
                <a:latin typeface="Bebas Neue Bold" panose="020B0606020202050201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 Владимир Борисович</a:t>
            </a:r>
            <a:endParaRPr lang="ru-RU" sz="4800" dirty="0" smtClean="0">
              <a:solidFill>
                <a:srgbClr val="C00000"/>
              </a:solidFill>
              <a:effectLst/>
              <a:latin typeface="Bebas Neue Bold" panose="020B0606020202050201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/>
                <a:latin typeface="Bebas Neue Bold" panose="020B0606020202050201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 характеристика</a:t>
            </a:r>
            <a:endParaRPr lang="ru-RU" sz="1400" dirty="0">
              <a:solidFill>
                <a:schemeClr val="accent1">
                  <a:lumMod val="50000"/>
                </a:schemeClr>
              </a:solidFill>
              <a:effectLst/>
              <a:latin typeface="Bebas Neue Bold" panose="020B0606020202050201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2031" y="2628900"/>
            <a:ext cx="3059723" cy="3213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s://w7.pngwing.com/pngs/44/624/png-transparent-avatar-people-person-business-user-man-character-set-icon-portrai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2717800"/>
            <a:ext cx="3031226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top-fon.com/uploads/posts/2023-02/1675309649_top-fon-com-p-galochka-dlya-prezentatsii-bez-fona-15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599" y="3209924"/>
            <a:ext cx="2797175" cy="279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gisp.gov.by/images/2022/jsrd18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26" y="2392229"/>
            <a:ext cx="3117783" cy="361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82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647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92000" cy="8528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1547446" cy="15210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16" y="154689"/>
            <a:ext cx="1213812" cy="1245394"/>
          </a:xfrm>
          <a:prstGeom prst="rect">
            <a:avLst/>
          </a:prstGeom>
        </p:spPr>
      </p:pic>
      <p:pic>
        <p:nvPicPr>
          <p:cNvPr id="10" name="Picture 4" descr="https://sun9-48.userapi.com/c830509/v830509197/1281c6/TVT6sAPFSB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2456"/>
            <a:ext cx="3432989" cy="80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sun9-48.userapi.com/c830509/v830509197/1281c6/TVT6sAPFSB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761" y="6052457"/>
            <a:ext cx="3432989" cy="80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sun9-48.userapi.com/c830509/v830509197/1281c6/TVT6sAPFSB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250" y="6052458"/>
            <a:ext cx="3432989" cy="80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sun9-48.userapi.com/c830509/v830509197/1281c6/TVT6sAPFSB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011" y="6052459"/>
            <a:ext cx="3432989" cy="80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0" y="172135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effectLst/>
                <a:latin typeface="Bebas Neue Bold" panose="020B0606020202050201" pitchFamily="34" charset="-52"/>
                <a:ea typeface="Calibri" panose="020F0502020204030204" pitchFamily="34" charset="0"/>
              </a:rPr>
              <a:t>____________ совет депутатов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Bebas Neue Bold" panose="020B0606020202050201" pitchFamily="34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89046" y="2680172"/>
            <a:ext cx="7446108" cy="1179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4800" dirty="0" smtClean="0">
                <a:solidFill>
                  <a:srgbClr val="C00000"/>
                </a:solidFill>
                <a:effectLst/>
                <a:latin typeface="Bebas Neue Bold" panose="020B0606020202050201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ИВАНОВ ИВАН ИВАНОВИЧ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/>
                <a:latin typeface="Bebas Neue Bold" panose="020B0606020202050201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 характеристика</a:t>
            </a:r>
            <a:endParaRPr lang="ru-RU" sz="1400" dirty="0">
              <a:solidFill>
                <a:schemeClr val="accent1">
                  <a:lumMod val="50000"/>
                </a:schemeClr>
              </a:solidFill>
              <a:effectLst/>
              <a:latin typeface="Bebas Neue Bold" panose="020B0606020202050201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831334"/>
            <a:ext cx="1219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00000"/>
                </a:solidFill>
                <a:effectLst/>
                <a:latin typeface="Bebas Neue Bold" panose="020B0606020202050201" pitchFamily="34" charset="-52"/>
                <a:ea typeface="Calibri" panose="020F0502020204030204" pitchFamily="34" charset="0"/>
              </a:rPr>
              <a:t>На этом месте должен быть</a:t>
            </a:r>
          </a:p>
          <a:p>
            <a:pPr algn="ctr"/>
            <a:r>
              <a:rPr lang="ru-RU" sz="3600" b="1" u="sng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00000"/>
                </a:solidFill>
                <a:effectLst/>
                <a:latin typeface="Bebas Neue Bold" panose="020B0606020202050201" pitchFamily="34" charset="-52"/>
                <a:ea typeface="Calibri" panose="020F0502020204030204" pitchFamily="34" charset="0"/>
              </a:rPr>
              <a:t> слайд о вашем депутате сельского совета депутатов, на территории которого демонстрируется презентация:</a:t>
            </a:r>
            <a:r>
              <a:rPr lang="ru-RU" sz="3600" u="sng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00000"/>
                </a:solidFill>
                <a:effectLst/>
                <a:latin typeface="Bebas Neue Bold" panose="020B0606020202050201" pitchFamily="34" charset="-52"/>
                <a:ea typeface="Calibri" panose="020F0502020204030204" pitchFamily="34" charset="0"/>
              </a:rPr>
              <a:t> </a:t>
            </a:r>
            <a:endParaRPr lang="ru-RU" sz="3600" u="sng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rgbClr val="C00000"/>
              </a:solidFill>
              <a:latin typeface="Bebas Neue Bold" panose="020B0606020202050201" pitchFamily="34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2031" y="2628900"/>
            <a:ext cx="3059723" cy="3213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s://w7.pngwing.com/pngs/44/624/png-transparent-avatar-people-person-business-user-man-character-set-icon-portrai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2717800"/>
            <a:ext cx="3031226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top-fon.com/uploads/posts/2023-02/1675309649_top-fon-com-p-galochka-dlya-prezentatsii-bez-fona-15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599" y="3209924"/>
            <a:ext cx="2797175" cy="279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25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542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2187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684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03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2287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242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0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615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6191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453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580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06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472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829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29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21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268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352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0973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9257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339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7970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9710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0814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751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868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0503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423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7370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2501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418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921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91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1549400"/>
            <a:ext cx="9156700" cy="530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18" y="43656"/>
            <a:ext cx="1371631" cy="14073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1" y="203199"/>
            <a:ext cx="8040792" cy="52568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050" name="Picture 2" descr="https://top-fon.com/uploads/posts/2023-01/1674627134_top-fon-com-p-fon-dlya-prezentatsii-po-izbiratelnomu-pra-117.jp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4" t="10702" r="26735" b="19140"/>
          <a:stretch/>
        </p:blipFill>
        <p:spPr bwMode="auto">
          <a:xfrm>
            <a:off x="9194800" y="3654425"/>
            <a:ext cx="1892300" cy="171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2268914"/>
            <a:ext cx="11887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Bebas Neue Bold" panose="020B0606020202050201" pitchFamily="34" charset="-52"/>
              </a:rPr>
              <a:t>Готовимся  к </a:t>
            </a:r>
          </a:p>
          <a:p>
            <a:r>
              <a:rPr lang="ru-RU" sz="6600" b="1" dirty="0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Bebas Neue Bold" panose="020B0606020202050201" pitchFamily="34" charset="-52"/>
              </a:rPr>
              <a:t>Единому  дню  голосования.</a:t>
            </a:r>
          </a:p>
          <a:p>
            <a:r>
              <a:rPr lang="ru-RU" sz="66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Bebas Neue Bold" panose="020B0606020202050201" pitchFamily="34" charset="-52"/>
              </a:rPr>
              <a:t>Что  надо  знать.</a:t>
            </a:r>
            <a:endParaRPr lang="ru-RU" sz="6600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FF0000"/>
              </a:solidFill>
              <a:latin typeface="Bebas Neue Bold" panose="020B0606020202050201" pitchFamily="34" charset="-52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0" y="6052456"/>
            <a:ext cx="12192000" cy="805545"/>
            <a:chOff x="0" y="6052456"/>
            <a:chExt cx="12192000" cy="805545"/>
          </a:xfrm>
        </p:grpSpPr>
        <p:pic>
          <p:nvPicPr>
            <p:cNvPr id="16" name="Picture 4" descr="https://sun9-48.userapi.com/c830509/v830509197/1281c6/TVT6sAPFSBs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52456"/>
              <a:ext cx="3432989" cy="805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https://sun9-48.userapi.com/c830509/v830509197/1281c6/TVT6sAPFSBs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7761" y="6052457"/>
              <a:ext cx="3432989" cy="805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https://sun9-48.userapi.com/c830509/v830509197/1281c6/TVT6sAPFSBs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1250" y="6052458"/>
              <a:ext cx="3432989" cy="805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https://sun9-48.userapi.com/c830509/v830509197/1281c6/TVT6sAPFSBs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9011" y="6052459"/>
              <a:ext cx="3432989" cy="805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2" descr="https://e7.pngegg.com/pngimages/422/853/png-clipart-voting-election-united-states-one-man-one-vote-politics-ticket-text-united-states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115" y="1265237"/>
            <a:ext cx="1463812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80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80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23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05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438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152</Words>
  <Application>Microsoft Office PowerPoint</Application>
  <PresentationFormat>Произвольный</PresentationFormat>
  <Paragraphs>41</Paragraphs>
  <Slides>56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2" baseType="lpstr">
      <vt:lpstr>Arial</vt:lpstr>
      <vt:lpstr>Calibri Light</vt:lpstr>
      <vt:lpstr>Times New Roman</vt:lpstr>
      <vt:lpstr>Calibri</vt:lpstr>
      <vt:lpstr>Bebas Neue 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ОИАРиМ1</dc:creator>
  <cp:lastModifiedBy>Пользователь Windows</cp:lastModifiedBy>
  <cp:revision>14</cp:revision>
  <dcterms:created xsi:type="dcterms:W3CDTF">2023-08-14T06:21:04Z</dcterms:created>
  <dcterms:modified xsi:type="dcterms:W3CDTF">2023-08-16T07:57:06Z</dcterms:modified>
</cp:coreProperties>
</file>