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E3CA81-199C-434F-8ADD-CCCBC0B7BB0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E3CA81-199C-434F-8ADD-CCCBC0B7BB0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E3CA81-199C-434F-8ADD-CCCBC0B7BB06}"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E3CA81-199C-434F-8ADD-CCCBC0B7BB06}"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E3CA81-199C-434F-8ADD-CCCBC0B7BB0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DE3CA81-199C-434F-8ADD-CCCBC0B7BB06}"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DE3CA81-199C-434F-8ADD-CCCBC0B7BB0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DE3CA81-199C-434F-8ADD-CCCBC0B7BB0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DE3CA81-199C-434F-8ADD-CCCBC0B7BB0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DE3CA81-199C-434F-8ADD-CCCBC0B7BB06}"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41B2486-5545-4DAF-8E75-6AA7F132F053}" type="datetimeFigureOut">
              <a:rPr lang="ru-RU" smtClean="0"/>
              <a:pPr/>
              <a:t>26.04.2023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DE3CA81-199C-434F-8ADD-CCCBC0B7BB06}"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41B2486-5545-4DAF-8E75-6AA7F132F053}" type="datetimeFigureOut">
              <a:rPr lang="ru-RU" smtClean="0"/>
              <a:pPr/>
              <a:t>26.04.2023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DE3CA81-199C-434F-8ADD-CCCBC0B7BB06}"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1091;&#1075;&#1086;&#1083;&#1086;&#1074;&#1085;&#1099;&#1081;-&#1082;&#1086;&#1076;&#1077;&#1082;&#1089;.&#1073;&#1077;&#1083;/statya-171-1" TargetMode="External"/><Relationship Id="rId3" Type="http://schemas.openxmlformats.org/officeDocument/2006/relationships/hyperlink" Target="http://&#1091;&#1075;&#1086;&#1083;&#1086;&#1074;&#1085;&#1099;&#1081;-&#1082;&#1086;&#1076;&#1077;&#1082;&#1089;.&#1073;&#1077;&#1083;/statya-167" TargetMode="External"/><Relationship Id="rId7" Type="http://schemas.openxmlformats.org/officeDocument/2006/relationships/hyperlink" Target="http://&#1091;&#1075;&#1086;&#1083;&#1086;&#1074;&#1085;&#1099;&#1081;-&#1082;&#1086;&#1076;&#1077;&#1082;&#1089;.&#1073;&#1077;&#1083;/statya-171" TargetMode="External"/><Relationship Id="rId2" Type="http://schemas.openxmlformats.org/officeDocument/2006/relationships/hyperlink" Target="http://&#1091;&#1075;&#1086;&#1083;&#1086;&#1074;&#1085;&#1099;&#1081;-&#1082;&#1086;&#1076;&#1077;&#1082;&#1089;.&#1073;&#1077;&#1083;/statya-166" TargetMode="External"/><Relationship Id="rId1" Type="http://schemas.openxmlformats.org/officeDocument/2006/relationships/slideLayout" Target="../slideLayouts/slideLayout7.xml"/><Relationship Id="rId6" Type="http://schemas.openxmlformats.org/officeDocument/2006/relationships/hyperlink" Target="http://&#1091;&#1075;&#1086;&#1083;&#1086;&#1074;&#1085;&#1099;&#1081;-&#1082;&#1086;&#1076;&#1077;&#1082;&#1089;.&#1073;&#1077;&#1083;/statya-170" TargetMode="External"/><Relationship Id="rId5" Type="http://schemas.openxmlformats.org/officeDocument/2006/relationships/hyperlink" Target="http://&#1091;&#1075;&#1086;&#1083;&#1086;&#1074;&#1085;&#1099;&#1081;-&#1082;&#1086;&#1076;&#1077;&#1082;&#1089;.&#1073;&#1077;&#1083;/statya-169" TargetMode="External"/><Relationship Id="rId4" Type="http://schemas.openxmlformats.org/officeDocument/2006/relationships/hyperlink" Target="http://&#1091;&#1075;&#1086;&#1083;&#1086;&#1074;&#1085;&#1099;&#1081;-&#1082;&#1086;&#1076;&#1077;&#1082;&#1089;.&#1073;&#1077;&#1083;/statya-168"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908720"/>
            <a:ext cx="7289615" cy="4893647"/>
          </a:xfrm>
          <a:prstGeom prst="rect">
            <a:avLst/>
          </a:prstGeom>
        </p:spPr>
        <p:txBody>
          <a:bodyPr wrap="square">
            <a:spAutoFit/>
          </a:bodyPr>
          <a:lstStyle/>
          <a:p>
            <a:pPr algn="ctr"/>
            <a:r>
              <a:rPr lang="ru-RU" sz="5200" b="1" dirty="0">
                <a:solidFill>
                  <a:schemeClr val="accent2">
                    <a:lumMod val="75000"/>
                  </a:schemeClr>
                </a:solidFill>
              </a:rPr>
              <a:t>Нормативные правовые акты, регламентирующие деятельность по противодействию насилия</a:t>
            </a:r>
          </a:p>
        </p:txBody>
      </p:sp>
    </p:spTree>
    <p:extLst>
      <p:ext uri="{BB962C8B-B14F-4D97-AF65-F5344CB8AC3E}">
        <p14:creationId xmlns="" xmlns:p14="http://schemas.microsoft.com/office/powerpoint/2010/main" val="2114305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6220"/>
            <a:ext cx="8352928" cy="8586966"/>
          </a:xfrm>
          <a:prstGeom prst="rect">
            <a:avLst/>
          </a:prstGeom>
        </p:spPr>
        <p:txBody>
          <a:bodyPr wrap="square">
            <a:spAutoFit/>
          </a:bodyPr>
          <a:lstStyle/>
          <a:p>
            <a:pPr algn="just"/>
            <a:endParaRPr lang="ru-RU" sz="2400" dirty="0" smtClean="0">
              <a:solidFill>
                <a:srgbClr val="7030A0"/>
              </a:solidFill>
            </a:endParaRPr>
          </a:p>
          <a:p>
            <a:pPr algn="just"/>
            <a:endParaRPr lang="ru-RU" sz="2400" dirty="0">
              <a:solidFill>
                <a:srgbClr val="7030A0"/>
              </a:solidFill>
            </a:endParaRPr>
          </a:p>
          <a:p>
            <a:pPr algn="just"/>
            <a:endParaRPr lang="ru-RU" sz="2400" dirty="0" smtClean="0">
              <a:solidFill>
                <a:srgbClr val="7030A0"/>
              </a:solidFill>
            </a:endParaRPr>
          </a:p>
          <a:p>
            <a:pPr algn="just"/>
            <a:endParaRPr lang="ru-RU" sz="2400" dirty="0">
              <a:solidFill>
                <a:srgbClr val="7030A0"/>
              </a:solidFill>
            </a:endParaRPr>
          </a:p>
          <a:p>
            <a:pPr algn="just"/>
            <a:endParaRPr lang="ru-RU" sz="2400" dirty="0" smtClean="0">
              <a:solidFill>
                <a:srgbClr val="7030A0"/>
              </a:solidFill>
            </a:endParaRPr>
          </a:p>
          <a:p>
            <a:pPr algn="just"/>
            <a:r>
              <a:rPr lang="ru-RU" sz="2400" b="1" dirty="0" smtClean="0">
                <a:solidFill>
                  <a:srgbClr val="7030A0"/>
                </a:solidFill>
                <a:latin typeface="Times New Roman" pitchFamily="18" charset="0"/>
                <a:cs typeface="Times New Roman" pitchFamily="18" charset="0"/>
              </a:rPr>
              <a:t>Закон </a:t>
            </a:r>
            <a:r>
              <a:rPr lang="ru-RU" sz="2400" b="1" dirty="0">
                <a:solidFill>
                  <a:srgbClr val="7030A0"/>
                </a:solidFill>
                <a:latin typeface="Times New Roman" pitchFamily="18" charset="0"/>
                <a:cs typeface="Times New Roman" pitchFamily="18" charset="0"/>
              </a:rPr>
              <a:t>Республики Беларусь от 31 мая 2003 года № </a:t>
            </a:r>
            <a:r>
              <a:rPr lang="ru-RU" sz="2400" b="1" dirty="0" smtClean="0">
                <a:solidFill>
                  <a:srgbClr val="7030A0"/>
                </a:solidFill>
                <a:latin typeface="Times New Roman" pitchFamily="18" charset="0"/>
                <a:cs typeface="Times New Roman" pitchFamily="18" charset="0"/>
              </a:rPr>
              <a:t>200-З </a:t>
            </a:r>
            <a:r>
              <a:rPr lang="ru-RU" sz="2400" b="1" dirty="0">
                <a:solidFill>
                  <a:srgbClr val="7030A0"/>
                </a:solidFill>
                <a:latin typeface="Times New Roman" pitchFamily="18" charset="0"/>
                <a:cs typeface="Times New Roman" pitchFamily="18" charset="0"/>
              </a:rPr>
              <a:t>«Об основах системы профилактики безнадзорности и правонарушений несовершеннолетних</a:t>
            </a:r>
            <a:r>
              <a:rPr lang="ru-RU" sz="2400" b="1" dirty="0">
                <a:latin typeface="Times New Roman" pitchFamily="18" charset="0"/>
                <a:cs typeface="Times New Roman" pitchFamily="18" charset="0"/>
              </a:rPr>
              <a:t>». </a:t>
            </a:r>
            <a:endParaRPr lang="ru-RU" sz="2400" b="1" dirty="0" smtClean="0">
              <a:latin typeface="Times New Roman" pitchFamily="18" charset="0"/>
              <a:cs typeface="Times New Roman" pitchFamily="18" charset="0"/>
            </a:endParaRPr>
          </a:p>
          <a:p>
            <a:pPr algn="just"/>
            <a:r>
              <a:rPr lang="ru-RU" sz="2400" b="1" dirty="0" smtClean="0">
                <a:latin typeface="Times New Roman" pitchFamily="18" charset="0"/>
                <a:cs typeface="Times New Roman" pitchFamily="18" charset="0"/>
              </a:rPr>
              <a:t>В </a:t>
            </a:r>
            <a:r>
              <a:rPr lang="ru-RU" sz="2400" b="1" dirty="0">
                <a:latin typeface="Times New Roman" pitchFamily="18" charset="0"/>
                <a:cs typeface="Times New Roman" pitchFamily="18" charset="0"/>
              </a:rPr>
              <a:t>соответствии со ст.10 указанного Закона работники органов, учреждений и иных организаций, осуществляющих профилактику безнадзорности и правонарушений несовершеннолетних, обязаны обеспечивать соблюдение прав и законных интересов несовершеннолетних, осуществлять их защиту от всех форм дискриминации, физического или психического насилия, оскорбления, грубого обращения, сексуальной и иной эксплуатации, выявлять несовершеннолетних и семьи, находящиеся в социально опасном положении.</a:t>
            </a:r>
          </a:p>
          <a:p>
            <a:pPr algn="just"/>
            <a:endParaRPr lang="ru-RU" sz="2400" dirty="0" smtClean="0"/>
          </a:p>
          <a:p>
            <a:pPr algn="just"/>
            <a:endParaRPr lang="ru-RU" sz="2400" dirty="0"/>
          </a:p>
          <a:p>
            <a:pPr algn="just"/>
            <a:endParaRPr lang="ru-RU" sz="2400" dirty="0" smtClean="0"/>
          </a:p>
          <a:p>
            <a:pPr algn="just"/>
            <a:endParaRPr lang="ru-RU" sz="2400" dirty="0"/>
          </a:p>
          <a:p>
            <a:pPr algn="just"/>
            <a:endParaRPr lang="ru-RU" sz="2400" dirty="0"/>
          </a:p>
        </p:txBody>
      </p:sp>
    </p:spTree>
    <p:extLst>
      <p:ext uri="{BB962C8B-B14F-4D97-AF65-F5344CB8AC3E}">
        <p14:creationId xmlns="" xmlns:p14="http://schemas.microsoft.com/office/powerpoint/2010/main" val="3810902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1428736"/>
            <a:ext cx="8465024" cy="4493538"/>
          </a:xfrm>
          <a:prstGeom prst="rect">
            <a:avLst/>
          </a:prstGeom>
        </p:spPr>
        <p:txBody>
          <a:bodyPr wrap="square">
            <a:spAutoFit/>
          </a:bodyPr>
          <a:lstStyle/>
          <a:p>
            <a:pPr algn="ctr"/>
            <a:endParaRPr lang="ru-RU" sz="2600" b="1" dirty="0" smtClean="0">
              <a:latin typeface="Times New Roman" pitchFamily="18" charset="0"/>
              <a:cs typeface="Times New Roman" pitchFamily="18" charset="0"/>
            </a:endParaRPr>
          </a:p>
          <a:p>
            <a:pPr algn="ctr"/>
            <a:r>
              <a:rPr lang="ru-RU" sz="2600" b="1" dirty="0" smtClean="0">
                <a:latin typeface="Times New Roman" pitchFamily="18" charset="0"/>
                <a:cs typeface="Times New Roman" pitchFamily="18" charset="0"/>
              </a:rPr>
              <a:t>Закон </a:t>
            </a:r>
            <a:r>
              <a:rPr lang="ru-RU" sz="2600" b="1" dirty="0">
                <a:latin typeface="Times New Roman" pitchFamily="18" charset="0"/>
                <a:cs typeface="Times New Roman" pitchFamily="18" charset="0"/>
              </a:rPr>
              <a:t>Республики Беларусь от4 января 2014 г. № 122-З «Об основах деятельности по профилактике правонарушений»</a:t>
            </a:r>
          </a:p>
          <a:p>
            <a:pPr algn="just"/>
            <a:r>
              <a:rPr lang="ru-RU" sz="2600" b="1" dirty="0" smtClean="0">
                <a:latin typeface="Times New Roman" pitchFamily="18" charset="0"/>
                <a:cs typeface="Times New Roman" pitchFamily="18" charset="0"/>
              </a:rPr>
              <a:t>Согласно ст.1 Закона, насилие в семье определяется как умышленные действия физического, психологического, сексуального характера члена семьи по отношению к другому члену семьи, нарушающие его права, свободы, законные интересы и причиняющие ему физические и (или) психические страдания».</a:t>
            </a:r>
            <a:endParaRPr lang="ru-RU" sz="26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436684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208912" cy="5262979"/>
          </a:xfrm>
          <a:prstGeom prst="rect">
            <a:avLst/>
          </a:prstGeom>
        </p:spPr>
        <p:txBody>
          <a:bodyPr wrap="square">
            <a:spAutoFit/>
          </a:bodyPr>
          <a:lstStyle/>
          <a:p>
            <a:endParaRPr lang="ru-RU" b="1" dirty="0" smtClean="0"/>
          </a:p>
          <a:p>
            <a:endParaRPr lang="ru-RU" dirty="0"/>
          </a:p>
          <a:p>
            <a:pPr algn="ctr"/>
            <a:r>
              <a:rPr lang="ru-RU" sz="2000" b="1" dirty="0" smtClean="0">
                <a:latin typeface="Times New Roman" pitchFamily="18" charset="0"/>
                <a:cs typeface="Times New Roman" pitchFamily="18" charset="0"/>
              </a:rPr>
              <a:t>Уголовный </a:t>
            </a:r>
            <a:r>
              <a:rPr lang="ru-RU" sz="2000" b="1" dirty="0">
                <a:latin typeface="Times New Roman" pitchFamily="18" charset="0"/>
                <a:cs typeface="Times New Roman" pitchFamily="18" charset="0"/>
              </a:rPr>
              <a:t>кодекс Республики Беларусь</a:t>
            </a:r>
          </a:p>
          <a:p>
            <a:pPr algn="ctr"/>
            <a:r>
              <a:rPr lang="ru-RU" sz="2000" b="1" dirty="0">
                <a:latin typeface="Times New Roman" pitchFamily="18" charset="0"/>
                <a:cs typeface="Times New Roman" pitchFamily="18" charset="0"/>
              </a:rPr>
              <a:t>ГЛАВА 20. ПРЕСТУПЛЕНИЯ ПРОТИВ ПОЛОВОЙ НЕПРИКОСНОВЕННОСТИ ИЛИ ПОЛОВОЙ СВОБОДЫ</a:t>
            </a:r>
          </a:p>
          <a:p>
            <a:pPr algn="just"/>
            <a:r>
              <a:rPr lang="ru-RU" sz="2000" b="1" dirty="0">
                <a:latin typeface="Times New Roman" pitchFamily="18" charset="0"/>
                <a:cs typeface="Times New Roman" pitchFamily="18" charset="0"/>
                <a:hlinkClick r:id="rId2"/>
              </a:rPr>
              <a:t>Статья 166. Изнасилование</a:t>
            </a:r>
            <a:endParaRPr lang="ru-RU" sz="2000" b="1" dirty="0">
              <a:latin typeface="Times New Roman" pitchFamily="18" charset="0"/>
              <a:cs typeface="Times New Roman" pitchFamily="18" charset="0"/>
            </a:endParaRPr>
          </a:p>
          <a:p>
            <a:pPr lvl="0" algn="just"/>
            <a:r>
              <a:rPr lang="ru-RU" sz="2000" b="1" dirty="0" smtClean="0">
                <a:latin typeface="Times New Roman" pitchFamily="18" charset="0"/>
                <a:cs typeface="Times New Roman" pitchFamily="18" charset="0"/>
                <a:hlinkClick r:id="rId3"/>
              </a:rPr>
              <a:t>Статья167. Насильственные </a:t>
            </a:r>
            <a:r>
              <a:rPr lang="ru-RU" sz="2000" b="1" dirty="0">
                <a:latin typeface="Times New Roman" pitchFamily="18" charset="0"/>
                <a:cs typeface="Times New Roman" pitchFamily="18" charset="0"/>
                <a:hlinkClick r:id="rId3"/>
              </a:rPr>
              <a:t>действия сексуального </a:t>
            </a:r>
            <a:r>
              <a:rPr lang="ru-RU" sz="2000" b="1" dirty="0" smtClean="0">
                <a:latin typeface="Times New Roman" pitchFamily="18" charset="0"/>
                <a:cs typeface="Times New Roman" pitchFamily="18" charset="0"/>
                <a:hlinkClick r:id="rId3"/>
              </a:rPr>
              <a:t>характера</a:t>
            </a:r>
            <a:r>
              <a:rPr lang="ru-RU" sz="2000" b="1" dirty="0" smtClean="0">
                <a:latin typeface="Times New Roman" pitchFamily="18" charset="0"/>
                <a:cs typeface="Times New Roman" pitchFamily="18" charset="0"/>
              </a:rPr>
              <a:t>(мужеложство</a:t>
            </a:r>
            <a:r>
              <a:rPr lang="ru-RU" sz="2000" b="1" dirty="0">
                <a:latin typeface="Times New Roman" pitchFamily="18" charset="0"/>
                <a:cs typeface="Times New Roman" pitchFamily="18" charset="0"/>
              </a:rPr>
              <a:t>, лесбиянство или иные действия сексуального </a:t>
            </a:r>
            <a:r>
              <a:rPr lang="ru-RU" sz="2000" b="1" dirty="0" smtClean="0">
                <a:latin typeface="Times New Roman" pitchFamily="18" charset="0"/>
                <a:cs typeface="Times New Roman" pitchFamily="18" charset="0"/>
              </a:rPr>
              <a:t>характера)</a:t>
            </a:r>
            <a:endParaRPr lang="ru-RU" sz="2000" b="1" dirty="0">
              <a:latin typeface="Times New Roman" pitchFamily="18" charset="0"/>
              <a:cs typeface="Times New Roman" pitchFamily="18" charset="0"/>
            </a:endParaRPr>
          </a:p>
          <a:p>
            <a:pPr lvl="0" algn="just"/>
            <a:r>
              <a:rPr lang="ru-RU" sz="2000" b="1" dirty="0">
                <a:latin typeface="Times New Roman" pitchFamily="18" charset="0"/>
                <a:cs typeface="Times New Roman" pitchFamily="18" charset="0"/>
                <a:hlinkClick r:id="rId4"/>
              </a:rPr>
              <a:t>Статья 168. Половое сношение и иные действия сексуального характера с лицом, не достигшим шестнадцатилетнего возраста</a:t>
            </a:r>
            <a:endParaRPr lang="ru-RU" sz="2000" b="1" dirty="0">
              <a:latin typeface="Times New Roman" pitchFamily="18" charset="0"/>
              <a:cs typeface="Times New Roman" pitchFamily="18" charset="0"/>
            </a:endParaRPr>
          </a:p>
          <a:p>
            <a:pPr lvl="0" algn="just"/>
            <a:r>
              <a:rPr lang="ru-RU" sz="2000" b="1" dirty="0">
                <a:latin typeface="Times New Roman" pitchFamily="18" charset="0"/>
                <a:cs typeface="Times New Roman" pitchFamily="18" charset="0"/>
                <a:hlinkClick r:id="rId5"/>
              </a:rPr>
              <a:t>Статья 169. Развратные действия</a:t>
            </a:r>
            <a:endParaRPr lang="ru-RU" sz="2000" b="1" dirty="0">
              <a:latin typeface="Times New Roman" pitchFamily="18" charset="0"/>
              <a:cs typeface="Times New Roman" pitchFamily="18" charset="0"/>
            </a:endParaRPr>
          </a:p>
          <a:p>
            <a:pPr lvl="0" algn="just"/>
            <a:r>
              <a:rPr lang="ru-RU" sz="2000" b="1" dirty="0">
                <a:latin typeface="Times New Roman" pitchFamily="18" charset="0"/>
                <a:cs typeface="Times New Roman" pitchFamily="18" charset="0"/>
                <a:hlinkClick r:id="rId6"/>
              </a:rPr>
              <a:t>Статья 170. Понуждение к действиям сексуального характера</a:t>
            </a:r>
            <a:endParaRPr lang="ru-RU" sz="2000" b="1" dirty="0">
              <a:latin typeface="Times New Roman" pitchFamily="18" charset="0"/>
              <a:cs typeface="Times New Roman" pitchFamily="18" charset="0"/>
            </a:endParaRPr>
          </a:p>
          <a:p>
            <a:pPr lvl="0" algn="just"/>
            <a:r>
              <a:rPr lang="ru-RU" sz="2000" b="1" dirty="0">
                <a:latin typeface="Times New Roman" pitchFamily="18" charset="0"/>
                <a:cs typeface="Times New Roman" pitchFamily="18" charset="0"/>
                <a:hlinkClick r:id="rId7"/>
              </a:rPr>
              <a:t>Статья 171. Организация и (или) использование занятия проституцией либо создание условий для занятия проституцией</a:t>
            </a:r>
            <a:endParaRPr lang="ru-RU" sz="2000" b="1" dirty="0">
              <a:latin typeface="Times New Roman" pitchFamily="18" charset="0"/>
              <a:cs typeface="Times New Roman" pitchFamily="18" charset="0"/>
            </a:endParaRPr>
          </a:p>
          <a:p>
            <a:pPr algn="just"/>
            <a:r>
              <a:rPr lang="ru-RU" sz="2000" b="1" dirty="0">
                <a:latin typeface="Times New Roman" pitchFamily="18" charset="0"/>
                <a:cs typeface="Times New Roman" pitchFamily="18" charset="0"/>
                <a:hlinkClick r:id="rId8"/>
              </a:rPr>
              <a:t>Статья 171/1. Вовлечение в занятие проституцией либо принуждение к продолжению занятия проституцией</a:t>
            </a:r>
            <a:endParaRPr lang="ru-RU" sz="20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55668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1714488"/>
            <a:ext cx="8176992" cy="4462760"/>
          </a:xfrm>
          <a:prstGeom prst="rect">
            <a:avLst/>
          </a:prstGeom>
        </p:spPr>
        <p:txBody>
          <a:bodyPr wrap="square">
            <a:spAutoFit/>
          </a:bodyPr>
          <a:lstStyle/>
          <a:p>
            <a:pPr algn="just"/>
            <a:r>
              <a:rPr lang="ru-RU" sz="2200" b="1" u="sng" dirty="0" smtClean="0">
                <a:solidFill>
                  <a:schemeClr val="bg2">
                    <a:lumMod val="10000"/>
                  </a:schemeClr>
                </a:solidFill>
                <a:latin typeface="Times New Roman" pitchFamily="18" charset="0"/>
                <a:cs typeface="Times New Roman" pitchFamily="18" charset="0"/>
              </a:rPr>
              <a:t>Статья 343. Изготовление и распространение порнографических материалов или предметов порнографического характера</a:t>
            </a:r>
          </a:p>
          <a:p>
            <a:pPr algn="just"/>
            <a:endParaRPr lang="ru-RU" sz="2200" b="1" u="sng" dirty="0" smtClean="0">
              <a:solidFill>
                <a:schemeClr val="bg2">
                  <a:lumMod val="10000"/>
                </a:schemeClr>
              </a:solidFill>
              <a:latin typeface="Times New Roman" pitchFamily="18" charset="0"/>
              <a:cs typeface="Times New Roman" pitchFamily="18" charset="0"/>
            </a:endParaRPr>
          </a:p>
          <a:p>
            <a:pPr algn="just"/>
            <a:r>
              <a:rPr lang="ru-RU" sz="2200" b="1" u="sng" dirty="0" smtClean="0">
                <a:solidFill>
                  <a:schemeClr val="bg2">
                    <a:lumMod val="10000"/>
                  </a:schemeClr>
                </a:solidFill>
                <a:latin typeface="Times New Roman" pitchFamily="18" charset="0"/>
                <a:cs typeface="Times New Roman" pitchFamily="18" charset="0"/>
              </a:rPr>
              <a:t>Статья 343-1. Изготовление и распространение порнографических материалов или предметов порнографического характера с изображением несовершеннолетнего</a:t>
            </a:r>
          </a:p>
          <a:p>
            <a:endParaRPr lang="ru-RU" b="1" dirty="0">
              <a:solidFill>
                <a:schemeClr val="bg2">
                  <a:lumMod val="10000"/>
                </a:schemeClr>
              </a:solidFill>
              <a:latin typeface="Times New Roman" pitchFamily="18" charset="0"/>
              <a:cs typeface="Times New Roman" pitchFamily="18" charset="0"/>
            </a:endParaRPr>
          </a:p>
          <a:p>
            <a:endParaRPr lang="ru-RU" b="1" dirty="0" smtClean="0">
              <a:solidFill>
                <a:schemeClr val="bg2">
                  <a:lumMod val="10000"/>
                </a:schemeClr>
              </a:solidFill>
            </a:endParaRPr>
          </a:p>
          <a:p>
            <a:endParaRPr lang="ru-RU" b="1" dirty="0"/>
          </a:p>
          <a:p>
            <a:endParaRPr lang="ru-RU" b="1" dirty="0" smtClean="0"/>
          </a:p>
          <a:p>
            <a:endParaRPr lang="ru-RU" b="1" dirty="0"/>
          </a:p>
          <a:p>
            <a:endParaRPr lang="ru-RU" dirty="0"/>
          </a:p>
        </p:txBody>
      </p:sp>
    </p:spTree>
    <p:extLst>
      <p:ext uri="{BB962C8B-B14F-4D97-AF65-F5344CB8AC3E}">
        <p14:creationId xmlns="" xmlns:p14="http://schemas.microsoft.com/office/powerpoint/2010/main" val="645687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720840"/>
            <a:ext cx="7848872" cy="4493538"/>
          </a:xfrm>
          <a:prstGeom prst="rect">
            <a:avLst/>
          </a:prstGeom>
        </p:spPr>
        <p:txBody>
          <a:bodyPr wrap="square">
            <a:spAutoFit/>
          </a:bodyPr>
          <a:lstStyle/>
          <a:p>
            <a:pPr algn="ctr"/>
            <a:r>
              <a:rPr lang="ru-RU" sz="2600" b="1" dirty="0" smtClean="0">
                <a:solidFill>
                  <a:srgbClr val="7030A0"/>
                </a:solidFill>
              </a:rPr>
              <a:t>Закона </a:t>
            </a:r>
            <a:r>
              <a:rPr lang="ru-RU" sz="2600" b="1" dirty="0">
                <a:solidFill>
                  <a:srgbClr val="7030A0"/>
                </a:solidFill>
              </a:rPr>
              <a:t>Республики Беларусь «Об оказании психологической помощи» 1 июля 2010 г. № 153-З</a:t>
            </a:r>
            <a:r>
              <a:rPr lang="ru-RU" sz="2600" b="1" i="1" dirty="0"/>
              <a:t/>
            </a:r>
            <a:br>
              <a:rPr lang="ru-RU" sz="2600" b="1" i="1" dirty="0"/>
            </a:br>
            <a:endParaRPr lang="ru-RU" sz="2600" b="1" dirty="0" smtClean="0"/>
          </a:p>
          <a:p>
            <a:pPr algn="just"/>
            <a:r>
              <a:rPr lang="ru-RU" sz="2600" b="1" dirty="0"/>
              <a:t>Т</a:t>
            </a:r>
            <a:r>
              <a:rPr lang="ru-RU" sz="2600" b="1" dirty="0" smtClean="0"/>
              <a:t>ак </a:t>
            </a:r>
            <a:r>
              <a:rPr lang="ru-RU" sz="2600" b="1" dirty="0"/>
              <a:t>при оказании психологической помощи несовершеннолетним в возрасте до четырнадцати лет согласия законных представителей не требуется: при </a:t>
            </a:r>
            <a:r>
              <a:rPr lang="ru-RU" sz="2600" b="1" dirty="0">
                <a:latin typeface="Times New Roman" pitchFamily="18" charset="0"/>
                <a:cs typeface="Times New Roman" pitchFamily="18" charset="0"/>
              </a:rPr>
              <a:t>установлении</a:t>
            </a:r>
            <a:r>
              <a:rPr lang="ru-RU" sz="2600" b="1" dirty="0"/>
              <a:t> фактов жестокого обращения, физического, психического, сексуального насилия в отношении несовершеннолетнего.</a:t>
            </a:r>
          </a:p>
          <a:p>
            <a:pPr algn="just"/>
            <a:r>
              <a:rPr lang="ru-RU" sz="2600" b="1" dirty="0"/>
              <a:t> </a:t>
            </a:r>
          </a:p>
        </p:txBody>
      </p:sp>
    </p:spTree>
    <p:extLst>
      <p:ext uri="{BB962C8B-B14F-4D97-AF65-F5344CB8AC3E}">
        <p14:creationId xmlns="" xmlns:p14="http://schemas.microsoft.com/office/powerpoint/2010/main" val="3336078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474345"/>
            <a:ext cx="7272808" cy="6309420"/>
          </a:xfrm>
          <a:prstGeom prst="rect">
            <a:avLst/>
          </a:prstGeom>
        </p:spPr>
        <p:txBody>
          <a:bodyPr wrap="square">
            <a:spAutoFit/>
          </a:bodyPr>
          <a:lstStyle/>
          <a:p>
            <a:pPr algn="ctr"/>
            <a:r>
              <a:rPr lang="ru-RU" sz="2400" b="1" dirty="0">
                <a:solidFill>
                  <a:srgbClr val="002060"/>
                </a:solidFill>
                <a:latin typeface="Times New Roman" pitchFamily="18" charset="0"/>
                <a:cs typeface="Times New Roman" pitchFamily="18" charset="0"/>
              </a:rPr>
              <a:t>Список нормативных правовых актов, регламентирующих деятельность по противодействию </a:t>
            </a:r>
            <a:r>
              <a:rPr lang="ru-RU" sz="2400" b="1" dirty="0" smtClean="0">
                <a:solidFill>
                  <a:srgbClr val="002060"/>
                </a:solidFill>
                <a:latin typeface="Times New Roman" pitchFamily="18" charset="0"/>
                <a:cs typeface="Times New Roman" pitchFamily="18" charset="0"/>
              </a:rPr>
              <a:t>насилия:</a:t>
            </a:r>
            <a:endParaRPr lang="ru-RU" sz="2400" b="1" dirty="0">
              <a:solidFill>
                <a:srgbClr val="002060"/>
              </a:solidFill>
              <a:latin typeface="Times New Roman" pitchFamily="18" charset="0"/>
              <a:cs typeface="Times New Roman" pitchFamily="18" charset="0"/>
            </a:endParaRPr>
          </a:p>
          <a:p>
            <a:pPr algn="just"/>
            <a:r>
              <a:rPr lang="ru-RU" sz="2400" b="1" dirty="0">
                <a:latin typeface="Times New Roman" pitchFamily="18" charset="0"/>
                <a:cs typeface="Times New Roman" pitchFamily="18" charset="0"/>
              </a:rPr>
              <a:t> </a:t>
            </a:r>
            <a:r>
              <a:rPr lang="ru-RU" sz="2200" b="1" dirty="0" smtClean="0">
                <a:latin typeface="Times New Roman" pitchFamily="18" charset="0"/>
                <a:cs typeface="Times New Roman" pitchFamily="18" charset="0"/>
              </a:rPr>
              <a:t>1. Гражданский кодекс Республики Беларусь.</a:t>
            </a:r>
          </a:p>
          <a:p>
            <a:pPr algn="just"/>
            <a:r>
              <a:rPr lang="ru-RU" sz="2200" b="1" dirty="0" smtClean="0">
                <a:latin typeface="Times New Roman" pitchFamily="18" charset="0"/>
                <a:cs typeface="Times New Roman" pitchFamily="18" charset="0"/>
              </a:rPr>
              <a:t>2.Гражданский процессуальный кодекс Республики Беларусь.</a:t>
            </a:r>
          </a:p>
          <a:p>
            <a:pPr algn="just"/>
            <a:r>
              <a:rPr lang="ru-RU" sz="2200" b="1" dirty="0" smtClean="0">
                <a:latin typeface="Times New Roman" pitchFamily="18" charset="0"/>
                <a:cs typeface="Times New Roman" pitchFamily="18" charset="0"/>
              </a:rPr>
              <a:t>3. Кодекс Республики Беларусь об административных правонарушениях.</a:t>
            </a:r>
          </a:p>
          <a:p>
            <a:pPr algn="just"/>
            <a:r>
              <a:rPr lang="ru-RU" sz="2200" b="1" dirty="0" smtClean="0">
                <a:latin typeface="Times New Roman" pitchFamily="18" charset="0"/>
                <a:cs typeface="Times New Roman" pitchFamily="18" charset="0"/>
              </a:rPr>
              <a:t>4. Кодекс Республики Беларусь о браке и семье.</a:t>
            </a:r>
          </a:p>
          <a:p>
            <a:pPr algn="just"/>
            <a:r>
              <a:rPr lang="ru-RU" sz="2200" b="1" dirty="0" smtClean="0">
                <a:latin typeface="Times New Roman" pitchFamily="18" charset="0"/>
                <a:cs typeface="Times New Roman" pitchFamily="18" charset="0"/>
              </a:rPr>
              <a:t>5.Процессуально-исполнительный кодекс Республики Беларусь об административных правонарушениях.</a:t>
            </a:r>
          </a:p>
          <a:p>
            <a:pPr algn="just"/>
            <a:r>
              <a:rPr lang="ru-RU" sz="2200" b="1" dirty="0" smtClean="0">
                <a:latin typeface="Times New Roman" pitchFamily="18" charset="0"/>
                <a:cs typeface="Times New Roman" pitchFamily="18" charset="0"/>
              </a:rPr>
              <a:t>6. Уголовно-процессуальный кодекс Республики Беларусь.</a:t>
            </a:r>
          </a:p>
          <a:p>
            <a:pPr algn="just"/>
            <a:r>
              <a:rPr lang="ru-RU" sz="2200" b="1" dirty="0" smtClean="0">
                <a:latin typeface="Times New Roman" pitchFamily="18" charset="0"/>
                <a:cs typeface="Times New Roman" pitchFamily="18" charset="0"/>
              </a:rPr>
              <a:t>7. Уголовный кодекс Республики Беларусь.</a:t>
            </a:r>
          </a:p>
          <a:p>
            <a:pPr algn="just"/>
            <a:r>
              <a:rPr lang="ru-RU" sz="2200" b="1" dirty="0" smtClean="0">
                <a:latin typeface="Times New Roman" pitchFamily="18" charset="0"/>
                <a:cs typeface="Times New Roman" pitchFamily="18" charset="0"/>
              </a:rPr>
              <a:t>8. Декрет Президента Республики Беларусь, 24 ноября 2006 г. № 18. «О дополнительных мерах по государственной защите детей в неблагополучных семьях».</a:t>
            </a:r>
            <a:endParaRPr lang="ru-RU" sz="22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018807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8064896" cy="6524863"/>
          </a:xfrm>
          <a:prstGeom prst="rect">
            <a:avLst/>
          </a:prstGeom>
        </p:spPr>
        <p:txBody>
          <a:bodyPr wrap="square">
            <a:spAutoFit/>
          </a:bodyPr>
          <a:lstStyle/>
          <a:p>
            <a:pPr algn="just"/>
            <a:r>
              <a:rPr lang="ru-RU" sz="2200" dirty="0"/>
              <a:t>9. Закон Республики Беларусь от 1 июля 2010 г., № 153–З «Об </a:t>
            </a:r>
            <a:r>
              <a:rPr lang="ru-RU" sz="2200" b="1" dirty="0"/>
              <a:t>оказании психологической помощи».</a:t>
            </a:r>
          </a:p>
          <a:p>
            <a:pPr algn="just"/>
            <a:r>
              <a:rPr lang="ru-RU" sz="2200" b="1" dirty="0"/>
              <a:t>10. Закон Республики Беларусь, 19 ноября 1993 г., № 2570-XII «О правах ребенка».</a:t>
            </a:r>
          </a:p>
          <a:p>
            <a:pPr algn="just"/>
            <a:r>
              <a:rPr lang="ru-RU" sz="2200" b="1" dirty="0"/>
              <a:t>11. Закон Республики Беларусь от 22 мая 2000 года «О социальном обслуживании» (в редакции от 13 июля 2012 г. № 427-З).</a:t>
            </a:r>
          </a:p>
          <a:p>
            <a:pPr algn="just"/>
            <a:r>
              <a:rPr lang="ru-RU" sz="2200" b="1" dirty="0"/>
              <a:t>12. Закон Республики Беларусь, № 122-З от 4 января 2014 года «Об основах деятельности по профилактике правонарушений».</a:t>
            </a:r>
          </a:p>
          <a:p>
            <a:pPr algn="just"/>
            <a:r>
              <a:rPr lang="ru-RU" sz="2200" b="1" dirty="0"/>
              <a:t>13. Закон Республики Беларусь, 31 мая 2003 г. «Об основах системы профилактики безнадзорности и правонарушений несовершеннолетних».</a:t>
            </a:r>
          </a:p>
          <a:p>
            <a:pPr algn="just"/>
            <a:r>
              <a:rPr lang="ru-RU" sz="2200" b="1" dirty="0"/>
              <a:t>14. Постановление Совета Министров Республики Беларусь от 27 декабря 2012 г. № 1218 «О некоторых вопросах оказания социальных услуг».</a:t>
            </a:r>
          </a:p>
          <a:p>
            <a:pPr algn="just"/>
            <a:r>
              <a:rPr lang="ru-RU" sz="2200" b="1" dirty="0"/>
              <a:t>15. Постановление Министерства труда и социальной защиты Республики Беларусь от 10 января 2013 г. № 5 «Об утверждении положений об учреждениях социального обслуживания».</a:t>
            </a:r>
          </a:p>
        </p:txBody>
      </p:sp>
    </p:spTree>
    <p:extLst>
      <p:ext uri="{BB962C8B-B14F-4D97-AF65-F5344CB8AC3E}">
        <p14:creationId xmlns="" xmlns:p14="http://schemas.microsoft.com/office/powerpoint/2010/main" val="3980175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928670"/>
            <a:ext cx="8643966" cy="3970318"/>
          </a:xfrm>
          <a:prstGeom prst="rect">
            <a:avLst/>
          </a:prstGeom>
        </p:spPr>
        <p:txBody>
          <a:bodyPr wrap="square">
            <a:spAutoFit/>
          </a:bodyPr>
          <a:lstStyle/>
          <a:p>
            <a:pPr algn="ctr"/>
            <a:r>
              <a:rPr lang="ru-RU" sz="2800" b="1" dirty="0" smtClean="0">
                <a:solidFill>
                  <a:srgbClr val="002060"/>
                </a:solidFill>
                <a:latin typeface="Times New Roman" pitchFamily="18" charset="0"/>
                <a:cs typeface="Times New Roman" pitchFamily="18" charset="0"/>
              </a:rPr>
              <a:t>Правовые основы системы защиты детей от насилия в Республике Беларусь</a:t>
            </a:r>
          </a:p>
          <a:p>
            <a:pPr algn="ctr"/>
            <a:endParaRPr lang="ru-RU" sz="2800" b="1" dirty="0" smtClean="0">
              <a:solidFill>
                <a:srgbClr val="002060"/>
              </a:solidFill>
              <a:latin typeface="Times New Roman" pitchFamily="18" charset="0"/>
              <a:cs typeface="Times New Roman" pitchFamily="18" charset="0"/>
            </a:endParaRPr>
          </a:p>
          <a:p>
            <a:pPr algn="ctr"/>
            <a:endParaRPr lang="ru-RU" sz="2800" b="1" dirty="0" smtClean="0">
              <a:solidFill>
                <a:srgbClr val="002060"/>
              </a:solidFill>
              <a:latin typeface="Times New Roman" pitchFamily="18" charset="0"/>
              <a:cs typeface="Times New Roman" pitchFamily="18" charset="0"/>
            </a:endParaRPr>
          </a:p>
          <a:p>
            <a:pPr algn="just"/>
            <a:r>
              <a:rPr lang="ru-RU" sz="2800" b="1" dirty="0" smtClean="0">
                <a:latin typeface="Times New Roman" pitchFamily="18" charset="0"/>
                <a:cs typeface="Times New Roman" pitchFamily="18" charset="0"/>
              </a:rPr>
              <a:t>В Республике Беларусь сложилась система защиты прав детей, в том числе от посягательств на их жизнь и половую неприкосновенность. Прежде всего, в стране создана функциональная законодательная база.</a:t>
            </a:r>
            <a:endParaRPr lang="ru-RU" sz="28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308147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1428736"/>
            <a:ext cx="8572560" cy="4524315"/>
          </a:xfrm>
          <a:prstGeom prst="rect">
            <a:avLst/>
          </a:prstGeom>
        </p:spPr>
        <p:txBody>
          <a:bodyPr wrap="square">
            <a:spAutoFit/>
          </a:bodyPr>
          <a:lstStyle/>
          <a:p>
            <a:pPr algn="just"/>
            <a:r>
              <a:rPr lang="ru-RU" sz="2400" b="1" dirty="0">
                <a:solidFill>
                  <a:srgbClr val="7030A0"/>
                </a:solidFill>
                <a:latin typeface="Times New Roman" pitchFamily="18" charset="0"/>
                <a:cs typeface="Times New Roman" pitchFamily="18" charset="0"/>
              </a:rPr>
              <a:t>Конституция Республики Беларусь</a:t>
            </a:r>
            <a:endParaRPr lang="ru-RU" sz="2400" dirty="0">
              <a:solidFill>
                <a:srgbClr val="7030A0"/>
              </a:solidFill>
              <a:latin typeface="Times New Roman" pitchFamily="18" charset="0"/>
              <a:cs typeface="Times New Roman" pitchFamily="18" charset="0"/>
            </a:endParaRPr>
          </a:p>
          <a:p>
            <a:pPr algn="just"/>
            <a:r>
              <a:rPr lang="ru-RU" sz="2200" b="1" dirty="0">
                <a:latin typeface="Times New Roman" pitchFamily="18" charset="0"/>
                <a:cs typeface="Times New Roman" pitchFamily="18" charset="0"/>
              </a:rPr>
              <a:t>Основу законодательной базы в области защиты детей составляет Конституция — основной Закон Республики Беларусь. Так, статья 2 гласит, что «человек, его права, свободы и гарантии являются высшей   ценностью и целью общества и государства. Государство ответственно перед гражданином за создание условий для свободного и достойного развития личности...». Таким образом, в основном Законе закреплена обязанность всех государственных органов и организаций, принимать все необходимые меры для неукоснительного соблюдения прав граждан и, прежде всего, детей. Основными правами ребенка являются право на жизнь, развитие, защиту и активное участие в жизни общества. </a:t>
            </a:r>
          </a:p>
        </p:txBody>
      </p:sp>
    </p:spTree>
    <p:extLst>
      <p:ext uri="{BB962C8B-B14F-4D97-AF65-F5344CB8AC3E}">
        <p14:creationId xmlns="" xmlns:p14="http://schemas.microsoft.com/office/powerpoint/2010/main" val="15223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836712"/>
            <a:ext cx="8699966" cy="5570756"/>
          </a:xfrm>
          <a:prstGeom prst="rect">
            <a:avLst/>
          </a:prstGeom>
        </p:spPr>
        <p:txBody>
          <a:bodyPr wrap="square">
            <a:spAutoFit/>
          </a:bodyPr>
          <a:lstStyle/>
          <a:p>
            <a:endParaRPr lang="ru-RU" sz="2400" b="1" dirty="0" smtClean="0">
              <a:solidFill>
                <a:srgbClr val="7030A0"/>
              </a:solidFill>
            </a:endParaRPr>
          </a:p>
          <a:p>
            <a:r>
              <a:rPr lang="ru-RU" sz="2400" b="1" dirty="0" smtClean="0">
                <a:solidFill>
                  <a:srgbClr val="7030A0"/>
                </a:solidFill>
                <a:latin typeface="Times New Roman" pitchFamily="18" charset="0"/>
                <a:cs typeface="Times New Roman" pitchFamily="18" charset="0"/>
              </a:rPr>
              <a:t>Конвенция </a:t>
            </a:r>
            <a:r>
              <a:rPr lang="ru-RU" sz="2400" b="1" dirty="0">
                <a:solidFill>
                  <a:srgbClr val="7030A0"/>
                </a:solidFill>
                <a:latin typeface="Times New Roman" pitchFamily="18" charset="0"/>
                <a:cs typeface="Times New Roman" pitchFamily="18" charset="0"/>
              </a:rPr>
              <a:t>ООН о правах ребенка</a:t>
            </a:r>
          </a:p>
          <a:p>
            <a:pPr algn="just"/>
            <a:r>
              <a:rPr lang="ru-RU" sz="2200" b="1" dirty="0">
                <a:latin typeface="Times New Roman" pitchFamily="18" charset="0"/>
                <a:cs typeface="Times New Roman" pitchFamily="18" charset="0"/>
              </a:rPr>
              <a:t>Как говорится в статье 6 Конвенции о правах ребенка, неотъемлемым правом ребенка является право на жизнь, и государство должно обеспечить в «максимально возможной степени выживание и здоровое развитие ребенка». Статья 19 содержит следующие положения, защищающие ребенка от насилия:</a:t>
            </a:r>
          </a:p>
          <a:p>
            <a:pPr algn="just"/>
            <a:r>
              <a:rPr lang="ru-RU" sz="2200" b="1" dirty="0">
                <a:latin typeface="Times New Roman" pitchFamily="18" charset="0"/>
                <a:cs typeface="Times New Roman" pitchFamily="18" charset="0"/>
              </a:rPr>
              <a:t>Государства-участники принимают все необходимые законодательные, административные, социальные и просветительные меры с целью защиты ребенка от всех форм физического или психологического насилия, оскорбления или злоупотребления, отсутствия заботы или небрежного обращения, грубого обращения или эксплуатации, включая сексуальные посягательства со стороны родителей, законных опекунов или любого другого лица, заботящегося о ребенке.</a:t>
            </a:r>
          </a:p>
        </p:txBody>
      </p:sp>
    </p:spTree>
    <p:extLst>
      <p:ext uri="{BB962C8B-B14F-4D97-AF65-F5344CB8AC3E}">
        <p14:creationId xmlns="" xmlns:p14="http://schemas.microsoft.com/office/powerpoint/2010/main" val="4210955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889844"/>
            <a:ext cx="8280920" cy="5170646"/>
          </a:xfrm>
          <a:prstGeom prst="rect">
            <a:avLst/>
          </a:prstGeom>
        </p:spPr>
        <p:txBody>
          <a:bodyPr wrap="square">
            <a:spAutoFit/>
          </a:bodyPr>
          <a:lstStyle/>
          <a:p>
            <a:endParaRPr lang="ru-RU" sz="2200" dirty="0" smtClean="0"/>
          </a:p>
          <a:p>
            <a:endParaRPr lang="ru-RU" sz="2200" dirty="0"/>
          </a:p>
          <a:p>
            <a:pPr algn="just"/>
            <a:r>
              <a:rPr lang="ru-RU" sz="2200" b="1" dirty="0" smtClean="0">
                <a:latin typeface="Times New Roman" pitchFamily="18" charset="0"/>
                <a:cs typeface="Times New Roman" pitchFamily="18" charset="0"/>
              </a:rPr>
              <a:t>Ряд </a:t>
            </a:r>
            <a:r>
              <a:rPr lang="ru-RU" sz="2200" b="1" dirty="0">
                <a:latin typeface="Times New Roman" pitchFamily="18" charset="0"/>
                <a:cs typeface="Times New Roman" pitchFamily="18" charset="0"/>
              </a:rPr>
              <a:t>статей Конвенции указывают на необходимость гарантирования защиты ребенка от насилия и эксплуатации и от выполнения любой работы, которая может </a:t>
            </a:r>
            <a:r>
              <a:rPr lang="ru-RU" sz="2200" b="1" dirty="0" smtClean="0">
                <a:latin typeface="Times New Roman" pitchFamily="18" charset="0"/>
                <a:cs typeface="Times New Roman" pitchFamily="18" charset="0"/>
              </a:rPr>
              <a:t>представлять </a:t>
            </a:r>
            <a:r>
              <a:rPr lang="ru-RU" sz="2200" b="1" dirty="0">
                <a:latin typeface="Times New Roman" pitchFamily="18" charset="0"/>
                <a:cs typeface="Times New Roman" pitchFamily="18" charset="0"/>
              </a:rPr>
              <a:t>опасность для его здоровья:</a:t>
            </a:r>
          </a:p>
          <a:p>
            <a:pPr algn="just"/>
            <a:r>
              <a:rPr lang="ru-RU" sz="2200" b="1" dirty="0">
                <a:latin typeface="Times New Roman" pitchFamily="18" charset="0"/>
                <a:cs typeface="Times New Roman" pitchFamily="18" charset="0"/>
              </a:rPr>
              <a:t>ст.34 – «от всех форм сексуальной эксплуатации и сексуального совращения»; ст.36 – «от всех форм эксплуатации, наносящих ущерб любому аспекту благосостояния ребенка».</a:t>
            </a:r>
          </a:p>
          <a:p>
            <a:pPr algn="just"/>
            <a:r>
              <a:rPr lang="ru-RU" sz="2200" b="1" dirty="0">
                <a:latin typeface="Times New Roman" pitchFamily="18" charset="0"/>
                <a:cs typeface="Times New Roman" pitchFamily="18" charset="0"/>
              </a:rPr>
              <a:t>В Конвенции о правах ребенка говорится, о необходимости принятия всех мер «для предотвращения похищения детей, торговли детьми или их контрабанды в любых целях и любой форме» (ст.35), «для предотвращения бесчеловечных, жестоких, </a:t>
            </a:r>
            <a:r>
              <a:rPr lang="ru-RU" sz="2200" b="1" dirty="0" smtClean="0">
                <a:latin typeface="Times New Roman" pitchFamily="18" charset="0"/>
                <a:cs typeface="Times New Roman" pitchFamily="18" charset="0"/>
              </a:rPr>
              <a:t>унижающих </a:t>
            </a:r>
            <a:r>
              <a:rPr lang="ru-RU" sz="2200" b="1" dirty="0">
                <a:latin typeface="Times New Roman" pitchFamily="18" charset="0"/>
                <a:cs typeface="Times New Roman" pitchFamily="18" charset="0"/>
              </a:rPr>
              <a:t>достоинство видов обращения или наказания» (ст.37).</a:t>
            </a:r>
          </a:p>
        </p:txBody>
      </p:sp>
    </p:spTree>
    <p:extLst>
      <p:ext uri="{BB962C8B-B14F-4D97-AF65-F5344CB8AC3E}">
        <p14:creationId xmlns="" xmlns:p14="http://schemas.microsoft.com/office/powerpoint/2010/main" val="3390671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315416"/>
            <a:ext cx="8424936" cy="7109639"/>
          </a:xfrm>
          <a:prstGeom prst="rect">
            <a:avLst/>
          </a:prstGeom>
        </p:spPr>
        <p:txBody>
          <a:bodyPr wrap="square">
            <a:spAutoFit/>
          </a:bodyPr>
          <a:lstStyle/>
          <a:p>
            <a:endParaRPr lang="ru-RU" dirty="0" smtClean="0"/>
          </a:p>
          <a:p>
            <a:endParaRPr lang="ru-RU" dirty="0"/>
          </a:p>
          <a:p>
            <a:endParaRPr lang="ru-RU" dirty="0" smtClean="0"/>
          </a:p>
          <a:p>
            <a:endParaRPr lang="ru-RU" dirty="0"/>
          </a:p>
          <a:p>
            <a:endParaRPr lang="ru-RU" dirty="0" smtClean="0"/>
          </a:p>
          <a:p>
            <a:endParaRPr lang="ru-RU" dirty="0"/>
          </a:p>
          <a:p>
            <a:r>
              <a:rPr lang="ru-RU" sz="2400" b="1" dirty="0" smtClean="0">
                <a:solidFill>
                  <a:srgbClr val="7030A0"/>
                </a:solidFill>
                <a:latin typeface="Times New Roman" pitchFamily="18" charset="0"/>
                <a:cs typeface="Times New Roman" pitchFamily="18" charset="0"/>
              </a:rPr>
              <a:t>Закон </a:t>
            </a:r>
            <a:r>
              <a:rPr lang="ru-RU" sz="2400" b="1" dirty="0">
                <a:solidFill>
                  <a:srgbClr val="7030A0"/>
                </a:solidFill>
                <a:latin typeface="Times New Roman" pitchFamily="18" charset="0"/>
                <a:cs typeface="Times New Roman" pitchFamily="18" charset="0"/>
              </a:rPr>
              <a:t>Республики Беларусь от 19 ноября 1993 года «О правах ребенка". </a:t>
            </a:r>
          </a:p>
          <a:p>
            <a:pPr algn="just"/>
            <a:r>
              <a:rPr lang="ru-RU" sz="2000" b="1" dirty="0">
                <a:latin typeface="Times New Roman" pitchFamily="18" charset="0"/>
                <a:cs typeface="Times New Roman" pitchFamily="18" charset="0"/>
              </a:rPr>
              <a:t>Одна из основных норм Закона в части защиты детей от насилия изложена в статье 9. Так, в соответствии с Законом «каждый ребенок имеет право на защиту своей личности от любых видов эксплуатации и насилия. Государство обеспечивает неприкосновенность личности ребенка, осуществляет его защиту от всех видов эксплуатации включая </a:t>
            </a:r>
            <a:r>
              <a:rPr lang="ru-RU" sz="2000" b="1" dirty="0" smtClean="0">
                <a:latin typeface="Times New Roman" pitchFamily="18" charset="0"/>
                <a:cs typeface="Times New Roman" pitchFamily="18" charset="0"/>
              </a:rPr>
              <a:t>сексуальную, </a:t>
            </a:r>
            <a:r>
              <a:rPr lang="ru-RU" sz="2000" b="1" dirty="0">
                <a:latin typeface="Times New Roman" pitchFamily="18" charset="0"/>
                <a:cs typeface="Times New Roman" pitchFamily="18" charset="0"/>
              </a:rPr>
              <a:t>от физического и или психического насилия, жестокого, грубого или оскорбительного обращения, сексуальных домогательств, в том числе со стороны родителей или лиц их заменяющих, от вовлечения в преступную деятельность, приобщения к спиртным напиткам, немедицинскому употреблению психоактивных веществ, принуждения к занятию проституцией и т.д. </a:t>
            </a:r>
            <a:r>
              <a:rPr lang="ru-RU" sz="2000" b="1" dirty="0" smtClean="0">
                <a:latin typeface="Times New Roman" pitchFamily="18" charset="0"/>
                <a:cs typeface="Times New Roman" pitchFamily="18" charset="0"/>
              </a:rPr>
              <a:t>«</a:t>
            </a:r>
            <a:r>
              <a:rPr lang="ru-RU" sz="2000" b="1" dirty="0">
                <a:latin typeface="Times New Roman" pitchFamily="18" charset="0"/>
                <a:cs typeface="Times New Roman" pitchFamily="18" charset="0"/>
              </a:rPr>
              <a:t>Лица, которым стало известно о фактах жестокого обращения, физического или психического насилия в отношении ребенка, представляющих угрозу его здоровью и развитию, обязаны немедленно сообщить об этом в компетентный </a:t>
            </a:r>
            <a:r>
              <a:rPr lang="ru-RU" sz="2000" b="1" dirty="0" smtClean="0">
                <a:latin typeface="Times New Roman" pitchFamily="18" charset="0"/>
                <a:cs typeface="Times New Roman" pitchFamily="18" charset="0"/>
              </a:rPr>
              <a:t>орган».</a:t>
            </a:r>
            <a:endParaRPr lang="ru-RU" sz="20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704046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305342"/>
            <a:ext cx="7920880" cy="4801314"/>
          </a:xfrm>
          <a:prstGeom prst="rect">
            <a:avLst/>
          </a:prstGeom>
        </p:spPr>
        <p:txBody>
          <a:bodyPr wrap="square">
            <a:spAutoFit/>
          </a:bodyPr>
          <a:lstStyle/>
          <a:p>
            <a:endParaRPr lang="ru-RU" dirty="0"/>
          </a:p>
          <a:p>
            <a:r>
              <a:rPr lang="ru-RU" sz="2400" b="1" dirty="0" smtClean="0">
                <a:solidFill>
                  <a:srgbClr val="7030A0"/>
                </a:solidFill>
                <a:latin typeface="Times New Roman" pitchFamily="18" charset="0"/>
                <a:cs typeface="Times New Roman" pitchFamily="18" charset="0"/>
              </a:rPr>
              <a:t>Кодекс </a:t>
            </a:r>
            <a:r>
              <a:rPr lang="ru-RU" sz="2400" b="1" dirty="0">
                <a:solidFill>
                  <a:srgbClr val="7030A0"/>
                </a:solidFill>
                <a:latin typeface="Times New Roman" pitchFamily="18" charset="0"/>
                <a:cs typeface="Times New Roman" pitchFamily="18" charset="0"/>
              </a:rPr>
              <a:t>Республики Беларусь о браке семье</a:t>
            </a:r>
          </a:p>
          <a:p>
            <a:pPr algn="just"/>
            <a:r>
              <a:rPr lang="ru-RU" sz="2400" b="1" dirty="0">
                <a:latin typeface="Times New Roman" pitchFamily="18" charset="0"/>
                <a:cs typeface="Times New Roman" pitchFamily="18" charset="0"/>
              </a:rPr>
              <a:t>Статья 189 Право на защиту.</a:t>
            </a:r>
          </a:p>
          <a:p>
            <a:pPr algn="just"/>
            <a:r>
              <a:rPr lang="ru-RU" sz="2400" b="1" dirty="0">
                <a:latin typeface="Times New Roman" pitchFamily="18" charset="0"/>
                <a:cs typeface="Times New Roman" pitchFamily="18" charset="0"/>
              </a:rPr>
              <a:t>Каждый ребенок имеет право на защиту своей личности, чести и достоинства от любых видов эксплуатации и насилия: экономических, сексуальных, политических, духовных, моральных, физических, психологических.</a:t>
            </a:r>
          </a:p>
          <a:p>
            <a:pPr algn="just"/>
            <a:r>
              <a:rPr lang="ru-RU" sz="2400" b="1" dirty="0">
                <a:latin typeface="Times New Roman" pitchFamily="18" charset="0"/>
                <a:cs typeface="Times New Roman" pitchFamily="18" charset="0"/>
              </a:rPr>
              <a:t>Ребенок вправе обратиться за защитой своих прав и интересов в органы опеки и попечительства, прокуратуру, а с 14 лет - и в суд, а также осуществить защиту прав и интересов через законных представителей.</a:t>
            </a:r>
          </a:p>
        </p:txBody>
      </p:sp>
    </p:spTree>
    <p:extLst>
      <p:ext uri="{BB962C8B-B14F-4D97-AF65-F5344CB8AC3E}">
        <p14:creationId xmlns="" xmlns:p14="http://schemas.microsoft.com/office/powerpoint/2010/main" val="8295539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113</TotalTime>
  <Words>761</Words>
  <Application>Microsoft Office PowerPoint</Application>
  <PresentationFormat>Экран (4:3)</PresentationFormat>
  <Paragraphs>79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Волна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22</cp:revision>
  <dcterms:created xsi:type="dcterms:W3CDTF">2023-04-14T06:36:02Z</dcterms:created>
  <dcterms:modified xsi:type="dcterms:W3CDTF">2023-04-26T07:40:55Z</dcterms:modified>
</cp:coreProperties>
</file>