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8" r:id="rId5"/>
    <p:sldId id="259" r:id="rId6"/>
    <p:sldId id="267" r:id="rId7"/>
    <p:sldId id="268" r:id="rId8"/>
    <p:sldId id="262" r:id="rId9"/>
    <p:sldId id="264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9F75122-14D6-45AD-998E-CE4446F6D61C}" type="datetimeFigureOut">
              <a:rPr lang="ru-RU" smtClean="0"/>
              <a:pPr/>
              <a:t>09.04.2022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12FB0C2-253E-405B-A0EC-9099E7B47B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                      Родительская </a:t>
            </a:r>
            <a:r>
              <a:rPr lang="ru-RU" sz="2800" dirty="0" err="1" smtClean="0"/>
              <a:t>онлайн</a:t>
            </a:r>
            <a:r>
              <a:rPr lang="ru-RU" sz="2800" dirty="0" smtClean="0"/>
              <a:t> консультация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1643074"/>
          </a:xfrm>
        </p:spPr>
        <p:txBody>
          <a:bodyPr>
            <a:normAutofit fontScale="92500"/>
          </a:bodyPr>
          <a:lstStyle/>
          <a:p>
            <a:r>
              <a:rPr lang="ru-RU" sz="4000" b="1" dirty="0" smtClean="0"/>
              <a:t>   Как бороться с </a:t>
            </a:r>
            <a:r>
              <a:rPr lang="ru-RU" sz="4000" b="1" dirty="0" err="1" smtClean="0"/>
              <a:t>буллингом</a:t>
            </a:r>
            <a:r>
              <a:rPr lang="ru-RU" sz="4000" b="1" dirty="0" smtClean="0"/>
              <a:t> в           </a:t>
            </a:r>
          </a:p>
          <a:p>
            <a:r>
              <a:rPr lang="ru-RU" sz="4000" b="1" dirty="0" smtClean="0"/>
              <a:t>    учреждениях образования</a:t>
            </a:r>
            <a:endParaRPr lang="ru-RU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ответственность</a:t>
            </a:r>
            <a:r>
              <a:rPr lang="ru-RU" dirty="0" smtClean="0"/>
              <a:t> </a:t>
            </a:r>
            <a:r>
              <a:rPr lang="ru-RU" b="1" dirty="0" smtClean="0"/>
              <a:t>с 16 лет 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85794"/>
            <a:ext cx="8358246" cy="585791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умышленное причинение легкого телесного повреждения (ст. 153 УК) без кратковременного расстройства здоровья либо с незначительной стойкой утратой трудоспособности; </a:t>
            </a:r>
          </a:p>
          <a:p>
            <a:r>
              <a:rPr lang="ru-RU" dirty="0" smtClean="0"/>
              <a:t>истязание </a:t>
            </a:r>
            <a:r>
              <a:rPr lang="ru-RU" dirty="0"/>
              <a:t>(ст. 154 УК) - умышленное причинение продолжительной боли или мучений способами, вызывающими особые физические и психические страдание, либо систематические (два и более раз) побои. Если истязают несовершеннолетнего либо находящегося в беспомощном или зависимом положении, то ответственность более суровая; </a:t>
            </a:r>
          </a:p>
          <a:p>
            <a:r>
              <a:rPr lang="ru-RU" dirty="0" smtClean="0"/>
              <a:t>нарушение </a:t>
            </a:r>
            <a:r>
              <a:rPr lang="ru-RU" dirty="0"/>
              <a:t>равноправия граждан (ст. 190 </a:t>
            </a:r>
            <a:r>
              <a:rPr lang="ru-RU" dirty="0" smtClean="0"/>
              <a:t>УК) умышленное </a:t>
            </a:r>
            <a:r>
              <a:rPr lang="ru-RU" dirty="0"/>
              <a:t>прямое или косвенное нарушение, ограничение прав и свобод, установление прямых или косвенных преимуществ граждан в зависимости от пола, расы, национальности, языка, происхождения, имущественного положения, места жительства, отношения к религии, убеждений, принадлежности к общественным объединениям, причинившие существенный вред правам, свободам и законным интересам </a:t>
            </a:r>
            <a:r>
              <a:rPr lang="ru-RU" dirty="0" smtClean="0"/>
              <a:t>гражданина.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Если вы признали, что ваш ребенок - участник травли другого ребенка, примите меры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Принесите извинения пострадавшему и его родителям; </a:t>
            </a:r>
          </a:p>
          <a:p>
            <a:pPr lvl="0"/>
            <a:r>
              <a:rPr lang="ru-RU" dirty="0"/>
              <a:t>Поговорите со своим ребенком, разъясните ему аморальность и последствия его действий; возместите материальный и, если нужно, моральный вред потерпевшим; </a:t>
            </a:r>
          </a:p>
          <a:p>
            <a:pPr lvl="0"/>
            <a:r>
              <a:rPr lang="ru-RU" dirty="0"/>
              <a:t>Предложите пострадавшим урегулировать конфликт до применения к вашему ребенку мер административной и уголовной ответственности.</a:t>
            </a:r>
          </a:p>
          <a:p>
            <a:pPr>
              <a:buNone/>
            </a:pPr>
            <a:r>
              <a:rPr lang="ru-RU" dirty="0" smtClean="0"/>
              <a:t>ВАЖНО!   По </a:t>
            </a:r>
            <a:r>
              <a:rPr lang="ru-RU" dirty="0"/>
              <a:t>многим делам допускается примирение сторон и наказание не назначается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74638"/>
            <a:ext cx="6143668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8358246" cy="6072230"/>
          </a:xfrm>
        </p:spPr>
        <p:txBody>
          <a:bodyPr>
            <a:normAutofit/>
          </a:bodyPr>
          <a:lstStyle/>
          <a:p>
            <a:r>
              <a:rPr lang="ru-RU" dirty="0"/>
              <a:t>Если у Вас, уважаемые родители, или у Вас, дорогие </a:t>
            </a:r>
            <a:r>
              <a:rPr lang="ru-RU" dirty="0" smtClean="0"/>
              <a:t>ребята</a:t>
            </a:r>
            <a:r>
              <a:rPr lang="ru-RU" dirty="0"/>
              <a:t>, возникла проблема, и Вы не знаете, что с ней делать, то обязательно обращайтесь к нам! Мы обязательно поможем, так как неразрешимых проблем не бывает!</a:t>
            </a:r>
          </a:p>
          <a:p>
            <a:r>
              <a:rPr lang="ru-RU" dirty="0"/>
              <a:t>Если Вам кажется, что Вас никто не понимает, позвоните по телефонам доверия!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i="1" dirty="0" smtClean="0"/>
              <a:t>         Зачастую </a:t>
            </a:r>
            <a:r>
              <a:rPr lang="ru-RU" sz="2800" b="1" i="1" dirty="0"/>
              <a:t>родители и учителя воспринимают </a:t>
            </a:r>
            <a:r>
              <a:rPr lang="ru-RU" sz="2800" b="1" i="1" dirty="0" smtClean="0"/>
              <a:t>    </a:t>
            </a:r>
            <a:br>
              <a:rPr lang="ru-RU" sz="2800" b="1" i="1" dirty="0" smtClean="0"/>
            </a:br>
            <a:r>
              <a:rPr lang="ru-RU" sz="2800" b="1" i="1" dirty="0" smtClean="0"/>
              <a:t>         </a:t>
            </a:r>
            <a:r>
              <a:rPr lang="ru-RU" sz="2800" b="1" i="1" dirty="0" err="1" smtClean="0"/>
              <a:t>буллинг</a:t>
            </a:r>
            <a:r>
              <a:rPr lang="ru-RU" sz="2800" b="1" i="1" dirty="0" smtClean="0"/>
              <a:t> </a:t>
            </a:r>
            <a:r>
              <a:rPr lang="ru-RU" sz="2800" b="1" i="1" dirty="0"/>
              <a:t>как детскую шалость. Они до последнего </a:t>
            </a:r>
            <a:r>
              <a:rPr lang="ru-RU" sz="2800" b="1" i="1" dirty="0" smtClean="0"/>
              <a:t>  </a:t>
            </a:r>
            <a:br>
              <a:rPr lang="ru-RU" sz="2800" b="1" i="1" dirty="0" smtClean="0"/>
            </a:br>
            <a:r>
              <a:rPr lang="ru-RU" sz="2800" b="1" i="1" dirty="0" smtClean="0"/>
              <a:t>         закрывают </a:t>
            </a:r>
            <a:r>
              <a:rPr lang="ru-RU" sz="2800" b="1" i="1" dirty="0"/>
              <a:t>глаза на эту проблему, стараются </a:t>
            </a:r>
            <a:r>
              <a:rPr lang="ru-RU" sz="2800" b="1" i="1" dirty="0" smtClean="0"/>
              <a:t> </a:t>
            </a:r>
            <a:br>
              <a:rPr lang="ru-RU" sz="2800" b="1" i="1" dirty="0" smtClean="0"/>
            </a:br>
            <a:r>
              <a:rPr lang="ru-RU" sz="2800" b="1" i="1" dirty="0" smtClean="0"/>
              <a:t>        держаться </a:t>
            </a:r>
            <a:r>
              <a:rPr lang="ru-RU" sz="2800" b="1" i="1" dirty="0"/>
              <a:t>от разборок подальше. Но специалисты </a:t>
            </a:r>
            <a:r>
              <a:rPr lang="ru-RU" sz="2800" b="1" i="1" dirty="0" smtClean="0"/>
              <a:t> </a:t>
            </a:r>
            <a:br>
              <a:rPr lang="ru-RU" sz="2800" b="1" i="1" dirty="0" smtClean="0"/>
            </a:br>
            <a:r>
              <a:rPr lang="ru-RU" sz="2800" b="1" i="1" dirty="0" smtClean="0"/>
              <a:t>         утверждают</a:t>
            </a:r>
            <a:r>
              <a:rPr lang="ru-RU" sz="2800" b="1" i="1" dirty="0"/>
              <a:t>: такая позиция взрослых – </a:t>
            </a:r>
            <a:r>
              <a:rPr lang="ru-RU" sz="2800" b="1" i="1" dirty="0" smtClean="0"/>
              <a:t>  </a:t>
            </a:r>
            <a:br>
              <a:rPr lang="ru-RU" sz="2800" b="1" i="1" dirty="0" smtClean="0"/>
            </a:br>
            <a:r>
              <a:rPr lang="ru-RU" sz="2800" b="1" i="1" dirty="0" smtClean="0"/>
              <a:t>         ошибочная</a:t>
            </a:r>
            <a:r>
              <a:rPr lang="ru-RU" sz="2800" b="1" i="1" dirty="0"/>
              <a:t>.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       </a:t>
            </a:r>
            <a:r>
              <a:rPr lang="ru-RU" sz="3600" b="1" i="1" dirty="0" smtClean="0"/>
              <a:t>О </a:t>
            </a:r>
            <a:r>
              <a:rPr lang="ru-RU" sz="3600" b="1" i="1" dirty="0"/>
              <a:t>том, как остановить травлю в </a:t>
            </a:r>
            <a:r>
              <a:rPr lang="ru-RU" sz="3600" b="1" i="1" dirty="0" smtClean="0"/>
              <a:t>школе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84003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</a:t>
            </a:r>
            <a:r>
              <a:rPr lang="ru-RU" b="1" dirty="0" smtClean="0"/>
              <a:t>ВАЖНО!</a:t>
            </a:r>
          </a:p>
          <a:p>
            <a:pPr>
              <a:buNone/>
            </a:pPr>
            <a:r>
              <a:rPr lang="ru-RU" dirty="0" smtClean="0"/>
              <a:t>   Прочтите сами и дайте прочитать детям!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Как понять, что ребенок стал жертвой </a:t>
            </a:r>
            <a:r>
              <a:rPr lang="ru-RU" sz="2800" b="1" dirty="0" err="1" smtClean="0"/>
              <a:t>буллинга</a:t>
            </a:r>
            <a:r>
              <a:rPr lang="ru-RU" sz="2800" b="1" dirty="0" smtClean="0"/>
              <a:t>? 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358246" cy="57150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. Не хочет идти в школу, прогуливает занятия, резко снизились </a:t>
            </a:r>
            <a:r>
              <a:rPr lang="ru-RU" dirty="0" smtClean="0"/>
              <a:t>оценки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/>
              <a:t>. Обратите внимание на его позу: втянутая в плечи голова, сутулая </a:t>
            </a:r>
            <a:r>
              <a:rPr lang="ru-RU" dirty="0" smtClean="0"/>
              <a:t>спина</a:t>
            </a:r>
            <a:r>
              <a:rPr lang="ru-RU" dirty="0"/>
              <a:t>, опущенный подбородок. Если раньше ребенок не </a:t>
            </a:r>
            <a:r>
              <a:rPr lang="ru-RU" dirty="0" smtClean="0"/>
              <a:t>принимал </a:t>
            </a:r>
            <a:r>
              <a:rPr lang="ru-RU" dirty="0"/>
              <a:t>такой позы, стоит поинтересоваться делами в школе. </a:t>
            </a:r>
          </a:p>
          <a:p>
            <a:pPr>
              <a:buNone/>
            </a:pPr>
            <a:r>
              <a:rPr lang="ru-RU" dirty="0" smtClean="0"/>
              <a:t>3</a:t>
            </a:r>
            <a:r>
              <a:rPr lang="ru-RU" dirty="0"/>
              <a:t>. Жалобы на мигрени и боли в животе. Боли могут быть вызваны стрессом и страхом столкнуться с обидчиком. </a:t>
            </a:r>
          </a:p>
          <a:p>
            <a:pPr>
              <a:buNone/>
            </a:pPr>
            <a:r>
              <a:rPr lang="ru-RU" dirty="0"/>
              <a:t>4. Часто ребенок возвращается домой с синяками, ссадинами, в грязной или испорченной одежде, не исключено, что его избивают сверстники. </a:t>
            </a:r>
          </a:p>
          <a:p>
            <a:pPr>
              <a:buNone/>
            </a:pPr>
            <a:r>
              <a:rPr lang="ru-RU" dirty="0"/>
              <a:t>5. Замкнутость. Прежде говорливый ребенок резко стал необщительным, молчит, уходит в себя. </a:t>
            </a:r>
          </a:p>
          <a:p>
            <a:pPr>
              <a:buNone/>
            </a:pPr>
            <a:r>
              <a:rPr lang="ru-RU" dirty="0"/>
              <a:t>6. Пропажа личных вещей - тетрадей, учебников, одежды, денег. Не исключено, что ребенок попал под воздействие хулиганов. </a:t>
            </a:r>
          </a:p>
          <a:p>
            <a:pPr>
              <a:buNone/>
            </a:pPr>
            <a:r>
              <a:rPr lang="ru-RU" dirty="0"/>
              <a:t>7. Удалил </a:t>
            </a:r>
            <a:r>
              <a:rPr lang="ru-RU" dirty="0" err="1"/>
              <a:t>аккаунты</a:t>
            </a:r>
            <a:r>
              <a:rPr lang="ru-RU" dirty="0"/>
              <a:t> в </a:t>
            </a:r>
            <a:r>
              <a:rPr lang="ru-RU" dirty="0" err="1"/>
              <a:t>соцсетях</a:t>
            </a:r>
            <a:r>
              <a:rPr lang="ru-RU" dirty="0"/>
              <a:t>. Возможно, таким образом он пытается защититься от </a:t>
            </a:r>
            <a:r>
              <a:rPr lang="ru-RU" dirty="0" err="1"/>
              <a:t>кибербуллинга</a:t>
            </a:r>
            <a:r>
              <a:rPr lang="ru-RU" dirty="0"/>
              <a:t>. Предметом для насмешек и издевательств могут стать особенности внешности: одежда, лишний вес, прыщи, очки, </a:t>
            </a:r>
            <a:r>
              <a:rPr lang="ru-RU" dirty="0" err="1"/>
              <a:t>брекеты</a:t>
            </a:r>
            <a:r>
              <a:rPr lang="ru-RU" dirty="0"/>
              <a:t>, цвет кожи и др.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ВАЖНО!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642918"/>
            <a:ext cx="8358246" cy="60722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ru-RU" b="1" dirty="0" smtClean="0"/>
              <a:t>Зачастую </a:t>
            </a:r>
            <a:r>
              <a:rPr lang="ru-RU" b="1" dirty="0"/>
              <a:t>родители одни из последних узнают о проблемах ребенка в школе. Не надейтесь, что ситуация изменится сама собой. Действуйте! Попробуйте решить проблему в рамках учебного заведения: </a:t>
            </a:r>
          </a:p>
          <a:p>
            <a:pPr>
              <a:buNone/>
            </a:pPr>
            <a:r>
              <a:rPr lang="ru-RU" dirty="0"/>
              <a:t>1. </a:t>
            </a:r>
            <a:r>
              <a:rPr lang="ru-RU" dirty="0" smtClean="0"/>
              <a:t> Поговорите </a:t>
            </a:r>
            <a:r>
              <a:rPr lang="ru-RU" dirty="0"/>
              <a:t>с ребенком, выясните подробности </a:t>
            </a:r>
            <a:r>
              <a:rPr lang="ru-RU" dirty="0" err="1"/>
              <a:t>буллинга</a:t>
            </a:r>
            <a:r>
              <a:rPr lang="ru-RU" dirty="0"/>
              <a:t> (кто совершает насилие, какое, где, когда, в присутствии кого, где в Интернете размещены оскорбительные выпады, и т. п.). </a:t>
            </a:r>
          </a:p>
          <a:p>
            <a:pPr>
              <a:buNone/>
            </a:pPr>
            <a:r>
              <a:rPr lang="ru-RU" dirty="0"/>
              <a:t>2. </a:t>
            </a:r>
            <a:r>
              <a:rPr lang="ru-RU" dirty="0" smtClean="0"/>
              <a:t> Обратитесь </a:t>
            </a:r>
            <a:r>
              <a:rPr lang="ru-RU" dirty="0"/>
              <a:t>к классному руководителю, в социально-педагогическую психологическую службу, администрацию учебного заведения. </a:t>
            </a:r>
          </a:p>
          <a:p>
            <a:pPr>
              <a:buNone/>
            </a:pPr>
            <a:r>
              <a:rPr lang="ru-RU" dirty="0"/>
              <a:t>3. </a:t>
            </a:r>
            <a:r>
              <a:rPr lang="ru-RU" dirty="0" smtClean="0"/>
              <a:t> Пообщайтесь </a:t>
            </a:r>
            <a:r>
              <a:rPr lang="ru-RU" dirty="0"/>
              <a:t>с обидчиком и его родителями. От их поведения (</a:t>
            </a:r>
            <a:r>
              <a:rPr lang="ru-RU" dirty="0" smtClean="0"/>
              <a:t>признание, непризнание </a:t>
            </a:r>
            <a:r>
              <a:rPr lang="ru-RU" dirty="0"/>
              <a:t>вины, желания принести извинения, возместить причиненный вред) зависят ваши дальнейшие действия. </a:t>
            </a:r>
          </a:p>
          <a:p>
            <a:pPr>
              <a:buNone/>
            </a:pPr>
            <a:r>
              <a:rPr lang="ru-RU" dirty="0" smtClean="0"/>
              <a:t>       Этим </a:t>
            </a:r>
            <a:r>
              <a:rPr lang="ru-RU" dirty="0"/>
              <a:t>можно ограничиться, если педагоги и администрация учебного заведения понимают проблему, проводят работу как с нарушителем, так и с классом, а родители обидчика стараются минимизировать последствия, которые для вашего ребенка не носят тяжкий характер.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274638"/>
            <a:ext cx="4214842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s://sun9-57.userapi.com/impf/NykUV0npVjFmhbmHSBsbDhXrpbv9gT9PmfVnOg/gDWcktyMZT4.jpg?size=1527x2160&amp;quality=96&amp;sign=595336f70ad50df0202628dca3e7349b&amp;type=albu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0"/>
            <a:ext cx="72866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    Ты </a:t>
            </a:r>
            <a:r>
              <a:rPr lang="ru-RU" sz="2800" b="1" dirty="0"/>
              <a:t>свидетель или жертва травли – как поступить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8358246" cy="564360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/>
              <a:t>Не мирись с тем, что тебя постоянно обзывают, унижают и высмеивают</a:t>
            </a:r>
          </a:p>
          <a:p>
            <a:r>
              <a:rPr lang="ru-RU" dirty="0"/>
              <a:t>Если тебе угрожают, отбирают или портят твои вещи, бьют, ставят в унизительное положение – это травля. Все эти действия запрещает и наказывает закон.</a:t>
            </a:r>
          </a:p>
          <a:p>
            <a:pPr lvl="0"/>
            <a:r>
              <a:rPr lang="ru-RU" dirty="0"/>
              <a:t>Вмешайся, если видишь травлю</a:t>
            </a:r>
          </a:p>
          <a:p>
            <a:r>
              <a:rPr lang="ru-RU" dirty="0"/>
              <a:t>Если можешь, скажи зачинщикам, чтобы они прекратили. Если не можешь, позови любого учителя. Сообщи родителям. Если не остановить травлю, ее жертвой может оказаться каждый. Травля – это беда всего класса.</a:t>
            </a:r>
          </a:p>
          <a:p>
            <a:pPr lvl="0"/>
            <a:r>
              <a:rPr lang="ru-RU" dirty="0"/>
              <a:t>Поддержи того, кого травят</a:t>
            </a:r>
          </a:p>
          <a:p>
            <a:r>
              <a:rPr lang="ru-RU" dirty="0"/>
              <a:t>Скажи жертве издевательств, что ты против травли. Помогут даже мелочи: здоровайся с ним, предложи подойти к взрослым, посоветуй искать помощи.</a:t>
            </a:r>
          </a:p>
          <a:p>
            <a:pPr lvl="0"/>
            <a:r>
              <a:rPr lang="ru-RU" dirty="0"/>
              <a:t>Не вини себя, если тебя травят</a:t>
            </a:r>
          </a:p>
          <a:p>
            <a:r>
              <a:rPr lang="ru-RU" dirty="0"/>
              <a:t>Никакие особенности поведения или личные качества человека не оправдывают травлю. Если кто-то тебя убеждает, что взрослым говорить нельзя, знай – это манипуляция, чтобы издеваться над тобой и дальше.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ВАЖНО!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071546"/>
            <a:ext cx="8215370" cy="55721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В зависимости от вида насилия, его последствий, возраста нарушителя алгоритм действий и ответственность будут различными. Зачастую подростки (да и взрослые) не представляют, насколько серьезную ответственность могут повлечь их действия. Поэтому задача родителей, педагогов разъяснять подросткам недопустимость </a:t>
            </a:r>
            <a:r>
              <a:rPr lang="ru-RU" dirty="0" err="1" smtClean="0"/>
              <a:t>буллинга</a:t>
            </a:r>
            <a:r>
              <a:rPr lang="ru-RU" dirty="0" smtClean="0"/>
              <a:t> в отношении сверстников.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sz="3600" b="1" dirty="0" smtClean="0"/>
              <a:t>ответственность с 14 лет (ст. 4.2. </a:t>
            </a:r>
            <a:r>
              <a:rPr lang="ru-RU" sz="3600" b="1" dirty="0" err="1" smtClean="0"/>
              <a:t>КоАП</a:t>
            </a:r>
            <a:r>
              <a:rPr lang="ru-RU" sz="3600" b="1" dirty="0" smtClean="0"/>
              <a:t>) за: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8286808" cy="550072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умышленное </a:t>
            </a:r>
            <a:r>
              <a:rPr lang="ru-RU" dirty="0"/>
              <a:t>причинение телесного повреждения (ст. </a:t>
            </a:r>
            <a:r>
              <a:rPr lang="ru-RU" dirty="0" smtClean="0"/>
              <a:t>10.1</a:t>
            </a:r>
            <a:r>
              <a:rPr lang="ru-RU" dirty="0"/>
              <a:t>. </a:t>
            </a:r>
            <a:r>
              <a:rPr lang="ru-RU" dirty="0" err="1"/>
              <a:t>КоАП</a:t>
            </a:r>
            <a:r>
              <a:rPr lang="ru-RU" dirty="0"/>
              <a:t>) и иные насильственные действия (без кратковременного расстройства здоровья, например, удары, щипки, толчки и т. п.);</a:t>
            </a:r>
          </a:p>
          <a:p>
            <a:r>
              <a:rPr lang="ru-RU" dirty="0"/>
              <a:t> мелкое хищение (ст. </a:t>
            </a:r>
            <a:r>
              <a:rPr lang="ru-RU" dirty="0" smtClean="0"/>
              <a:t>11.1. </a:t>
            </a:r>
            <a:r>
              <a:rPr lang="ru-RU" dirty="0" err="1"/>
              <a:t>КоАП</a:t>
            </a:r>
            <a:r>
              <a:rPr lang="ru-RU" dirty="0"/>
              <a:t>) - тайное хищение, мошенничество (т. е. путем обмана), присвоение и покушение на хищение (лицо пыталось, но не завладело имуществом) на сумму до 2 базовых </a:t>
            </a:r>
            <a:r>
              <a:rPr lang="ru-RU" dirty="0" smtClean="0"/>
              <a:t>величин, либо </a:t>
            </a:r>
            <a:r>
              <a:rPr lang="ru-RU" dirty="0"/>
              <a:t>хищение, совершенное группой, либо путем кражи из одежды или ручной клади, находившейся при </a:t>
            </a:r>
            <a:r>
              <a:rPr lang="ru-RU" dirty="0" smtClean="0"/>
              <a:t>потерпевшем.</a:t>
            </a:r>
          </a:p>
          <a:p>
            <a:r>
              <a:rPr lang="ru-RU" dirty="0"/>
              <a:t>За хищение предусмотрена административная и уголовная ответственность. Разница — в сумме</a:t>
            </a:r>
            <a:r>
              <a:rPr lang="ru-RU" dirty="0" smtClean="0"/>
              <a:t>. (Ст. 11.2,11.3,11.4)</a:t>
            </a:r>
          </a:p>
          <a:p>
            <a:r>
              <a:rPr lang="ru-RU" dirty="0"/>
              <a:t>мелкое хулиганство (ст. </a:t>
            </a:r>
            <a:r>
              <a:rPr lang="ru-RU" dirty="0" smtClean="0"/>
              <a:t>19.1, 19.2, 19.3, 19.4 </a:t>
            </a:r>
            <a:r>
              <a:rPr lang="ru-RU" dirty="0" err="1"/>
              <a:t>КоАП</a:t>
            </a:r>
            <a:r>
              <a:rPr lang="ru-RU" dirty="0" smtClean="0"/>
              <a:t>)- </a:t>
            </a:r>
            <a:r>
              <a:rPr lang="ru-RU" dirty="0"/>
              <a:t>агрессор оскорбительным приставанием и другими действиями нарушал общественный порядок, спокойствие граждан, например, в </a:t>
            </a:r>
            <a:r>
              <a:rPr lang="ru-RU" dirty="0" smtClean="0"/>
              <a:t>школе </a:t>
            </a:r>
          </a:p>
          <a:p>
            <a:r>
              <a:rPr lang="ru-RU" dirty="0"/>
              <a:t>вымогательство (ст. 208 УК) - требование передачи имущества сопровождается угрозой насилия к потерпевшему, его близким,</a:t>
            </a:r>
          </a:p>
          <a:p>
            <a:pPr>
              <a:buNone/>
            </a:pPr>
            <a:r>
              <a:rPr lang="ru-RU" dirty="0" smtClean="0"/>
              <a:t>      распространением </a:t>
            </a:r>
            <a:r>
              <a:rPr lang="ru-RU" dirty="0"/>
              <a:t>клеветнических или оглашения иных сведений, которые они желают сохранить в </a:t>
            </a:r>
            <a:r>
              <a:rPr lang="ru-RU" dirty="0" smtClean="0"/>
              <a:t>тайне.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         </a:t>
            </a:r>
            <a:r>
              <a:rPr lang="ru-RU" b="1" dirty="0" smtClean="0"/>
              <a:t>ответственность</a:t>
            </a:r>
            <a:r>
              <a:rPr lang="ru-RU" dirty="0" smtClean="0"/>
              <a:t> </a:t>
            </a:r>
            <a:r>
              <a:rPr lang="ru-RU" b="1" dirty="0" smtClean="0"/>
              <a:t>с 16 лет за: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4"/>
            <a:ext cx="8429684" cy="571501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клевету </a:t>
            </a:r>
            <a:r>
              <a:rPr lang="ru-RU" dirty="0"/>
              <a:t>- распространение заведомо ложных, позорящих другое лицо измышлений (ст. </a:t>
            </a:r>
            <a:r>
              <a:rPr lang="ru-RU" dirty="0" smtClean="0"/>
              <a:t>188 УК); </a:t>
            </a:r>
            <a:endParaRPr lang="ru-RU" dirty="0"/>
          </a:p>
          <a:p>
            <a:r>
              <a:rPr lang="ru-RU" dirty="0" smtClean="0"/>
              <a:t>оскорбление </a:t>
            </a:r>
            <a:r>
              <a:rPr lang="ru-RU" dirty="0"/>
              <a:t>- умышленное унижение чести и достоинства, выраженное в неприличной форме (ст. </a:t>
            </a:r>
            <a:r>
              <a:rPr lang="ru-RU" dirty="0" smtClean="0"/>
              <a:t>10.2. </a:t>
            </a:r>
            <a:r>
              <a:rPr lang="ru-RU" dirty="0" err="1"/>
              <a:t>КоАП</a:t>
            </a:r>
            <a:r>
              <a:rPr lang="ru-RU" dirty="0" smtClean="0"/>
              <a:t>). За </a:t>
            </a:r>
            <a:r>
              <a:rPr lang="ru-RU" dirty="0"/>
              <a:t>клевету или оскорбление в публичном выступлении, в печатном или публично демонстрирующемся произведении, в СМИ либо в Интернете (признаки </a:t>
            </a:r>
            <a:r>
              <a:rPr lang="ru-RU" dirty="0" err="1"/>
              <a:t>кибербуллинга</a:t>
            </a:r>
            <a:r>
              <a:rPr lang="ru-RU" dirty="0"/>
              <a:t>), либо соединенная с обвинением в совершении тяжкого или особо тяжкого преступления наступает уголовная ответственность. </a:t>
            </a:r>
          </a:p>
          <a:p>
            <a:r>
              <a:rPr lang="ru-RU" dirty="0" smtClean="0"/>
              <a:t>доведение до самоубийства (ст. 145 УК) или покушения на него путем угрозы насилия к подростку или его близким, уничтожения, повреждения или изъятия их имущества, распространения клеветнических сведений, которые они желают сохранить в тайне, жестокого обращения с потерпевшим или систематического унижения его личного достоинства.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284</TotalTime>
  <Words>1157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                      Родительская онлайн консультация  </vt:lpstr>
      <vt:lpstr>         Зачастую родители и учителя воспринимают               буллинг как детскую шалость. Они до последнего             закрывают глаза на эту проблему, стараются           держаться от разборок подальше. Но специалисты            утверждают: такая позиция взрослых –             ошибочная.         О том, как остановить травлю в школе</vt:lpstr>
      <vt:lpstr> Как понять, что ребенок стал жертвой буллинга?  </vt:lpstr>
      <vt:lpstr>                        ВАЖНО!</vt:lpstr>
      <vt:lpstr>Слайд 5</vt:lpstr>
      <vt:lpstr>          Ты свидетель или жертва травли – как поступить </vt:lpstr>
      <vt:lpstr>                            ВАЖНО!  </vt:lpstr>
      <vt:lpstr>  ответственность с 14 лет (ст. 4.2. КоАП) за: </vt:lpstr>
      <vt:lpstr>           ответственность с 16 лет за:  </vt:lpstr>
      <vt:lpstr>            ответственность с 16 лет за:</vt:lpstr>
      <vt:lpstr>Если вы признали, что ваш ребенок - участник травли другого ребенка, примите меры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28</cp:revision>
  <dcterms:created xsi:type="dcterms:W3CDTF">2022-04-08T10:54:06Z</dcterms:created>
  <dcterms:modified xsi:type="dcterms:W3CDTF">2022-04-09T09:35:08Z</dcterms:modified>
</cp:coreProperties>
</file>